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679" r:id="rId2"/>
    <p:sldId id="611" r:id="rId3"/>
    <p:sldId id="612" r:id="rId4"/>
    <p:sldId id="613" r:id="rId5"/>
    <p:sldId id="614" r:id="rId6"/>
    <p:sldId id="616" r:id="rId7"/>
    <p:sldId id="617" r:id="rId8"/>
    <p:sldId id="618" r:id="rId9"/>
    <p:sldId id="619" r:id="rId10"/>
    <p:sldId id="620" r:id="rId11"/>
    <p:sldId id="621" r:id="rId12"/>
    <p:sldId id="622" r:id="rId13"/>
    <p:sldId id="623" r:id="rId14"/>
    <p:sldId id="624" r:id="rId15"/>
    <p:sldId id="625" r:id="rId16"/>
    <p:sldId id="678" r:id="rId17"/>
    <p:sldId id="628" r:id="rId18"/>
    <p:sldId id="630" r:id="rId19"/>
    <p:sldId id="629" r:id="rId20"/>
    <p:sldId id="632" r:id="rId21"/>
    <p:sldId id="652" r:id="rId22"/>
    <p:sldId id="633" r:id="rId23"/>
    <p:sldId id="686" r:id="rId24"/>
    <p:sldId id="580" r:id="rId25"/>
    <p:sldId id="577" r:id="rId26"/>
    <p:sldId id="635" r:id="rId27"/>
    <p:sldId id="682" r:id="rId28"/>
    <p:sldId id="681" r:id="rId29"/>
    <p:sldId id="683" r:id="rId30"/>
    <p:sldId id="684" r:id="rId31"/>
    <p:sldId id="685" r:id="rId32"/>
    <p:sldId id="531" r:id="rId33"/>
    <p:sldId id="680" r:id="rId34"/>
    <p:sldId id="636" r:id="rId35"/>
    <p:sldId id="634" r:id="rId36"/>
    <p:sldId id="637" r:id="rId37"/>
    <p:sldId id="638" r:id="rId38"/>
    <p:sldId id="639" r:id="rId39"/>
    <p:sldId id="665" r:id="rId40"/>
    <p:sldId id="642" r:id="rId41"/>
    <p:sldId id="643" r:id="rId42"/>
    <p:sldId id="505" r:id="rId43"/>
    <p:sldId id="647" r:id="rId44"/>
    <p:sldId id="648" r:id="rId45"/>
    <p:sldId id="649" r:id="rId46"/>
    <p:sldId id="650" r:id="rId47"/>
    <p:sldId id="651" r:id="rId48"/>
    <p:sldId id="645" r:id="rId49"/>
    <p:sldId id="653" r:id="rId50"/>
    <p:sldId id="646" r:id="rId51"/>
    <p:sldId id="654" r:id="rId52"/>
    <p:sldId id="676" r:id="rId53"/>
    <p:sldId id="673" r:id="rId54"/>
    <p:sldId id="655" r:id="rId55"/>
    <p:sldId id="657" r:id="rId56"/>
    <p:sldId id="674" r:id="rId57"/>
    <p:sldId id="658" r:id="rId58"/>
    <p:sldId id="662" r:id="rId59"/>
    <p:sldId id="659" r:id="rId60"/>
    <p:sldId id="661" r:id="rId61"/>
    <p:sldId id="666" r:id="rId62"/>
    <p:sldId id="663" r:id="rId63"/>
    <p:sldId id="669" r:id="rId64"/>
    <p:sldId id="667" r:id="rId65"/>
    <p:sldId id="664" r:id="rId66"/>
    <p:sldId id="668" r:id="rId67"/>
    <p:sldId id="670" r:id="rId68"/>
    <p:sldId id="672" r:id="rId69"/>
    <p:sldId id="671" r:id="rId70"/>
    <p:sldId id="677" r:id="rId71"/>
    <p:sldId id="675" r:id="rId72"/>
    <p:sldId id="257" r:id="rId73"/>
    <p:sldId id="61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son Zhou" initials="SZ" lastIdx="1" clrIdx="0">
    <p:extLst>
      <p:ext uri="{19B8F6BF-5375-455C-9EA6-DF929625EA0E}">
        <p15:presenceInfo xmlns:p15="http://schemas.microsoft.com/office/powerpoint/2012/main" userId="be955f33642ecb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FFFF"/>
    <a:srgbClr val="447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B4110-1D0B-48EC-9245-5C43FCF6EA9E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A6CE6-632F-4F91-A5D3-3E8E9940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5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8E24-85B2-7152-C0D2-F43C915E3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C5BC4-7669-7F3D-6B6A-386103679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B76AA-D84C-29CD-4839-F3A6C1C1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4324D-3621-6E87-4692-1F38B667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6A4A2-ABF7-A75A-C5C6-FE2E7CC71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9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DFEA-4E64-EB10-999D-B4703D2F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7BD47-1C69-8637-416C-7AEB03667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C59AB-BD2B-4894-82D2-1DEBC727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E7F68-5472-0E28-0EA1-378DDE09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655EE-31A3-218D-BF2C-B4C9DB36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7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2622A-D3E7-84FD-1CF4-543C8DE23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20187-1E3F-4A3D-B6BA-35A77D4D5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A1890-0B08-1F80-7747-0ADB3F50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9DC5B-B942-B0C4-D297-9E974623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5485-9C35-4034-3B7A-B1D10588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6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23DB-9256-1EA2-B180-7EE7B25B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4A66-F33F-9D3D-905A-FD4921E3D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9BDD6-4509-F7CE-3060-25FC6CF1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C8FE2-3AFF-1E27-C034-F9CF164F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FAB4-DC61-D5A6-7C64-18772059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B62D-3A83-0681-D020-B84EF715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E4A09-5179-F88F-C8FA-120D3D6CA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24382-D959-C3AC-407A-1FC63E05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69F78-DCF6-2018-B95F-44E52CA3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A87E6-5D6B-B51B-4779-7DF865886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4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7F73-F23C-3C10-BE35-1FCA0FE8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79F1-00F8-6790-2EB6-2E33DDA85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71296-AFD4-5CA6-040B-773541ABE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DCEFD-1976-01A1-DEF4-6A6F9D3A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6A0B8-3D41-31E8-2322-9AAE140B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BC4F-AB06-5392-EAED-DD3D9DE3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4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3D7B-24AC-4B35-D5F2-E841649C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865E6-1680-B0E4-269A-319F1B0C5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8B9BF-0EE5-04A1-B1BB-2D4291C5D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A8B62-1176-45C3-EEFE-6CAF94CD1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9BF2B-F9AF-BDC0-0BAF-2C48751D9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7E8399-6FD6-71AF-EF6A-A8BDAF9D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50BC6-BC0E-16A7-1FEB-DA3B37E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402D5C-6C81-C28C-F37D-AA47CE85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3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28B8-F40D-D2A0-41C5-9B1AE201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AC6F2-312E-537D-DDCE-83889CF0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AF5AB-AD33-A954-9564-73425819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A95C-E5A1-C135-90F9-A5DB4684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52907-031A-5BED-1C4F-9D9BFDD3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76E702-40C0-3A6F-3260-C8A45E3B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BBBCA-18FF-E8F3-8EC8-B02A184E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04C2-783E-18C6-509C-54F405A3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CE26-AF6B-64E3-66F2-B86B14FC8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CFD47-F275-26B8-9B91-492157270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0C811-6387-84F7-1380-5622210A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47D41-D84E-EDAA-C2FD-6F83EFBA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A50AB-C819-E6B3-5EE8-0A9851BD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7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7595-D2E0-341E-B308-1231CB1A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7986F-9974-C9D9-A6E1-B93116B2B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377C6-C20A-A37C-B089-59CA9A1AE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FB731-7BFB-B27C-E09E-A1838C18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A6510-F1F2-0AF3-7B2C-DA973E14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05546-4DDA-1E4C-E81A-0FC66AAA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D02FD0-EC0D-FF3C-DA97-AA8D123A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B38C9-8945-BBDD-EAD1-ABAE2E3C2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BEBF7-FE0D-4E72-C7AD-830F77FB7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974EF-2668-4E0C-AA7C-2EDDEA910B0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86F2B-3FAF-B0D7-AA5F-9B3D6591B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EA695-88BB-1CD4-758A-988D548BA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86036-164A-4709-A805-AD565F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7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69.png"/><Relationship Id="rId21" Type="http://schemas.openxmlformats.org/officeDocument/2006/relationships/image" Target="../media/image106.png"/><Relationship Id="rId7" Type="http://schemas.openxmlformats.org/officeDocument/2006/relationships/image" Target="../media/image73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60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100.png"/><Relationship Id="rId10" Type="http://schemas.openxmlformats.org/officeDocument/2006/relationships/image" Target="../media/image76.png"/><Relationship Id="rId19" Type="http://schemas.openxmlformats.org/officeDocument/2006/relationships/image" Target="../media/image10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.wm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oleObject" Target="../embeddings/oleObject3.bin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5.wmf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oleObject" Target="../embeddings/oleObject7.bin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7.jpeg"/><Relationship Id="rId7" Type="http://schemas.openxmlformats.org/officeDocument/2006/relationships/image" Target="../media/image66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2.png"/><Relationship Id="rId4" Type="http://schemas.openxmlformats.org/officeDocument/2006/relationships/image" Target="../media/image48.jpg"/><Relationship Id="rId9" Type="http://schemas.openxmlformats.org/officeDocument/2006/relationships/image" Target="../media/image6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157016-3150-422D-BDF4-D46B070C6CAF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386416"/>
                <a:ext cx="9144000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Near-Linear Sample Complexity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8000"/>
                    </a:solidFill>
                  </a:rPr>
                  <a:t>Polynomial Regression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157016-3150-422D-BDF4-D46B070C6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386416"/>
                <a:ext cx="9144000" cy="2387600"/>
              </a:xfrm>
              <a:blipFill>
                <a:blip r:embed="rId2"/>
                <a:stretch>
                  <a:fillRect l="-1800" r="-3467" b="-13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ubtitle 5">
            <a:extLst>
              <a:ext uri="{FF2B5EF4-FFF2-40B4-BE49-F238E27FC236}">
                <a16:creationId xmlns:a16="http://schemas.microsoft.com/office/drawing/2014/main" id="{47DF6A5C-482B-E50D-C6BC-DFC7B0ADC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8999"/>
            <a:ext cx="9144000" cy="2837329"/>
          </a:xfrm>
        </p:spPr>
        <p:txBody>
          <a:bodyPr>
            <a:normAutofit/>
          </a:bodyPr>
          <a:lstStyle/>
          <a:p>
            <a:r>
              <a:rPr lang="en-US" dirty="0"/>
              <a:t>Raphael A. Meyer</a:t>
            </a:r>
          </a:p>
          <a:p>
            <a:r>
              <a:rPr lang="en-US" dirty="0"/>
              <a:t>Cameron </a:t>
            </a:r>
            <a:r>
              <a:rPr lang="en-US" dirty="0" err="1"/>
              <a:t>Musco</a:t>
            </a:r>
            <a:endParaRPr lang="en-US" dirty="0"/>
          </a:p>
          <a:p>
            <a:r>
              <a:rPr lang="en-US" dirty="0"/>
              <a:t>Christopher </a:t>
            </a:r>
            <a:r>
              <a:rPr lang="en-US" dirty="0" err="1"/>
              <a:t>Musco</a:t>
            </a:r>
            <a:endParaRPr lang="en-US" dirty="0"/>
          </a:p>
          <a:p>
            <a:r>
              <a:rPr lang="en-US" dirty="0"/>
              <a:t>David P. Woodruff</a:t>
            </a:r>
          </a:p>
          <a:p>
            <a:r>
              <a:rPr lang="en-US" dirty="0"/>
              <a:t>Samson Zhou</a:t>
            </a:r>
          </a:p>
        </p:txBody>
      </p:sp>
    </p:spTree>
    <p:extLst>
      <p:ext uri="{BB962C8B-B14F-4D97-AF65-F5344CB8AC3E}">
        <p14:creationId xmlns:p14="http://schemas.microsoft.com/office/powerpoint/2010/main" val="151480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Polynomial Fitting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6355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, any choice of distinct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can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Solve the linear system, </a:t>
                </a:r>
                <a:r>
                  <a:rPr lang="en-US" dirty="0" err="1"/>
                  <a:t>Lagrangian</a:t>
                </a:r>
                <a:r>
                  <a:rPr lang="en-US" dirty="0"/>
                  <a:t> interpolation, etc.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63551"/>
              </a:xfrm>
              <a:blipFill>
                <a:blip r:embed="rId2"/>
                <a:stretch>
                  <a:fillRect l="-1043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02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Polynomial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For a signal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recover the degree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that is the “best fit”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What does best fit mean?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  <a:blipFill>
                <a:blip r:embed="rId2"/>
                <a:stretch>
                  <a:fillRect l="-1043" t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54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Polynomial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∈[−1,1]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8000"/>
                    </a:solidFill>
                  </a:rPr>
                  <a:t>Polynomial regression: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∈[1,∞]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/>
                  <a:t> such that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952E7-4F0A-1314-C881-BD2F53763DFE}"/>
                  </a:ext>
                </a:extLst>
              </p:cNvPr>
              <p:cNvSpPr txBox="1"/>
              <p:nvPr/>
            </p:nvSpPr>
            <p:spPr>
              <a:xfrm>
                <a:off x="2268070" y="5199057"/>
                <a:ext cx="7655859" cy="745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≤(1+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952E7-4F0A-1314-C881-BD2F53763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070" y="5199057"/>
                <a:ext cx="7655859" cy="745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77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Polynomial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∈[−1,1]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6E02A6-9841-1F0E-ACA7-93EA46E72B57}"/>
              </a:ext>
            </a:extLst>
          </p:cNvPr>
          <p:cNvCxnSpPr>
            <a:cxnSpLocks/>
          </p:cNvCxnSpPr>
          <p:nvPr/>
        </p:nvCxnSpPr>
        <p:spPr>
          <a:xfrm>
            <a:off x="3307976" y="5279655"/>
            <a:ext cx="45271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F53F53-983E-EE24-BC30-488BEBF6D033}"/>
              </a:ext>
            </a:extLst>
          </p:cNvPr>
          <p:cNvCxnSpPr>
            <a:cxnSpLocks/>
          </p:cNvCxnSpPr>
          <p:nvPr/>
        </p:nvCxnSpPr>
        <p:spPr>
          <a:xfrm flipV="1">
            <a:off x="5593977" y="3903573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A5D59-1F2B-9068-F0FB-6FD47437A4CD}"/>
                  </a:ext>
                </a:extLst>
              </p:cNvPr>
              <p:cNvSpPr txBox="1"/>
              <p:nvPr/>
            </p:nvSpPr>
            <p:spPr>
              <a:xfrm>
                <a:off x="7963146" y="5141155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A5D59-1F2B-9068-F0FB-6FD47437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146" y="5141155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2000" r="-28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6BD94-9200-D147-8320-FEFB10AB0A88}"/>
                  </a:ext>
                </a:extLst>
              </p:cNvPr>
              <p:cNvSpPr txBox="1"/>
              <p:nvPr/>
            </p:nvSpPr>
            <p:spPr>
              <a:xfrm>
                <a:off x="5356155" y="3429000"/>
                <a:ext cx="475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6BD94-9200-D147-8320-FEFB10AB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155" y="3429000"/>
                <a:ext cx="475643" cy="276999"/>
              </a:xfrm>
              <a:prstGeom prst="rect">
                <a:avLst/>
              </a:prstGeom>
              <a:blipFill>
                <a:blip r:embed="rId4"/>
                <a:stretch>
                  <a:fillRect l="-16667" t="-4444" r="-1794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DBBBC3-E2CF-14CF-F1EF-4E70926783D6}"/>
              </a:ext>
            </a:extLst>
          </p:cNvPr>
          <p:cNvSpPr/>
          <p:nvPr/>
        </p:nvSpPr>
        <p:spPr>
          <a:xfrm>
            <a:off x="3357538" y="4149864"/>
            <a:ext cx="4383741" cy="1932416"/>
          </a:xfrm>
          <a:custGeom>
            <a:avLst/>
            <a:gdLst>
              <a:gd name="connsiteX0" fmla="*/ 0 w 4383741"/>
              <a:gd name="connsiteY0" fmla="*/ 1004061 h 1932416"/>
              <a:gd name="connsiteX1" fmla="*/ 708212 w 4383741"/>
              <a:gd name="connsiteY1" fmla="*/ 1918461 h 1932416"/>
              <a:gd name="connsiteX2" fmla="*/ 1425388 w 4383741"/>
              <a:gd name="connsiteY2" fmla="*/ 1506085 h 1932416"/>
              <a:gd name="connsiteX3" fmla="*/ 2483224 w 4383741"/>
              <a:gd name="connsiteY3" fmla="*/ 815803 h 1932416"/>
              <a:gd name="connsiteX4" fmla="*/ 2868706 w 4383741"/>
              <a:gd name="connsiteY4" fmla="*/ 1882603 h 1932416"/>
              <a:gd name="connsiteX5" fmla="*/ 3200400 w 4383741"/>
              <a:gd name="connsiteY5" fmla="*/ 770979 h 1932416"/>
              <a:gd name="connsiteX6" fmla="*/ 3863788 w 4383741"/>
              <a:gd name="connsiteY6" fmla="*/ 14 h 1932416"/>
              <a:gd name="connsiteX7" fmla="*/ 4276165 w 4383741"/>
              <a:gd name="connsiteY7" fmla="*/ 788909 h 1932416"/>
              <a:gd name="connsiteX8" fmla="*/ 4383741 w 4383741"/>
              <a:gd name="connsiteY8" fmla="*/ 1030956 h 193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3741" h="1932416">
                <a:moveTo>
                  <a:pt x="0" y="1004061"/>
                </a:moveTo>
                <a:cubicBezTo>
                  <a:pt x="235323" y="1419425"/>
                  <a:pt x="470647" y="1834790"/>
                  <a:pt x="708212" y="1918461"/>
                </a:cubicBezTo>
                <a:cubicBezTo>
                  <a:pt x="945777" y="2002132"/>
                  <a:pt x="1129553" y="1689861"/>
                  <a:pt x="1425388" y="1506085"/>
                </a:cubicBezTo>
                <a:cubicBezTo>
                  <a:pt x="1721223" y="1322309"/>
                  <a:pt x="2242671" y="753050"/>
                  <a:pt x="2483224" y="815803"/>
                </a:cubicBezTo>
                <a:cubicBezTo>
                  <a:pt x="2723777" y="878556"/>
                  <a:pt x="2749177" y="1890074"/>
                  <a:pt x="2868706" y="1882603"/>
                </a:cubicBezTo>
                <a:cubicBezTo>
                  <a:pt x="2988235" y="1875132"/>
                  <a:pt x="3034553" y="1084744"/>
                  <a:pt x="3200400" y="770979"/>
                </a:cubicBezTo>
                <a:cubicBezTo>
                  <a:pt x="3366247" y="457214"/>
                  <a:pt x="3684494" y="-2974"/>
                  <a:pt x="3863788" y="14"/>
                </a:cubicBezTo>
                <a:cubicBezTo>
                  <a:pt x="4043082" y="3002"/>
                  <a:pt x="4189506" y="617085"/>
                  <a:pt x="4276165" y="788909"/>
                </a:cubicBezTo>
                <a:cubicBezTo>
                  <a:pt x="4362824" y="960733"/>
                  <a:pt x="4373282" y="995844"/>
                  <a:pt x="4383741" y="1030956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B31EFA-02FD-84F9-84DD-49E5B28AFB9B}"/>
              </a:ext>
            </a:extLst>
          </p:cNvPr>
          <p:cNvSpPr/>
          <p:nvPr/>
        </p:nvSpPr>
        <p:spPr>
          <a:xfrm>
            <a:off x="3343835" y="4153590"/>
            <a:ext cx="4410635" cy="1983363"/>
          </a:xfrm>
          <a:custGeom>
            <a:avLst/>
            <a:gdLst>
              <a:gd name="connsiteX0" fmla="*/ 0 w 4410635"/>
              <a:gd name="connsiteY0" fmla="*/ 1054124 h 1983363"/>
              <a:gd name="connsiteX1" fmla="*/ 744070 w 4410635"/>
              <a:gd name="connsiteY1" fmla="*/ 1950594 h 1983363"/>
              <a:gd name="connsiteX2" fmla="*/ 3810000 w 4410635"/>
              <a:gd name="connsiteY2" fmla="*/ 23183 h 1983363"/>
              <a:gd name="connsiteX3" fmla="*/ 4410635 w 4410635"/>
              <a:gd name="connsiteY3" fmla="*/ 901724 h 19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0635" h="1983363">
                <a:moveTo>
                  <a:pt x="0" y="1054124"/>
                </a:moveTo>
                <a:cubicBezTo>
                  <a:pt x="54535" y="1588271"/>
                  <a:pt x="109070" y="2122418"/>
                  <a:pt x="744070" y="1950594"/>
                </a:cubicBezTo>
                <a:cubicBezTo>
                  <a:pt x="1379070" y="1778771"/>
                  <a:pt x="3198906" y="197995"/>
                  <a:pt x="3810000" y="23183"/>
                </a:cubicBezTo>
                <a:cubicBezTo>
                  <a:pt x="4421094" y="-151629"/>
                  <a:pt x="4344894" y="713465"/>
                  <a:pt x="4410635" y="901724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3693F9-36B9-4AD9-9603-52E26A3459BD}"/>
              </a:ext>
            </a:extLst>
          </p:cNvPr>
          <p:cNvSpPr/>
          <p:nvPr/>
        </p:nvSpPr>
        <p:spPr>
          <a:xfrm>
            <a:off x="3307976" y="4391925"/>
            <a:ext cx="4500282" cy="1498459"/>
          </a:xfrm>
          <a:custGeom>
            <a:avLst/>
            <a:gdLst>
              <a:gd name="connsiteX0" fmla="*/ 0 w 4500282"/>
              <a:gd name="connsiteY0" fmla="*/ 708212 h 1498459"/>
              <a:gd name="connsiteX1" fmla="*/ 1524000 w 4500282"/>
              <a:gd name="connsiteY1" fmla="*/ 1479177 h 1498459"/>
              <a:gd name="connsiteX2" fmla="*/ 4500282 w 4500282"/>
              <a:gd name="connsiteY2" fmla="*/ 0 h 1498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0282" h="1498459">
                <a:moveTo>
                  <a:pt x="0" y="708212"/>
                </a:moveTo>
                <a:cubicBezTo>
                  <a:pt x="386976" y="1152712"/>
                  <a:pt x="773953" y="1597212"/>
                  <a:pt x="1524000" y="1479177"/>
                </a:cubicBezTo>
                <a:cubicBezTo>
                  <a:pt x="2274047" y="1361142"/>
                  <a:pt x="4341906" y="58271"/>
                  <a:pt x="4500282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361C-1233-564D-513C-F1536F315AD2}"/>
                  </a:ext>
                </a:extLst>
              </p:cNvPr>
              <p:cNvSpPr txBox="1"/>
              <p:nvPr/>
            </p:nvSpPr>
            <p:spPr>
              <a:xfrm>
                <a:off x="7662981" y="541815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361C-1233-564D-513C-F1536F3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81" y="5418154"/>
                <a:ext cx="181139" cy="276999"/>
              </a:xfrm>
              <a:prstGeom prst="rect">
                <a:avLst/>
              </a:prstGeom>
              <a:blipFill>
                <a:blip r:embed="rId5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DA102-BDB2-674A-1284-D24D48F803A9}"/>
                  </a:ext>
                </a:extLst>
              </p:cNvPr>
              <p:cNvSpPr txBox="1"/>
              <p:nvPr/>
            </p:nvSpPr>
            <p:spPr>
              <a:xfrm>
                <a:off x="3307976" y="5430692"/>
                <a:ext cx="258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DA102-BDB2-674A-1284-D24D48F8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976" y="5430692"/>
                <a:ext cx="258084" cy="276999"/>
              </a:xfrm>
              <a:prstGeom prst="rect">
                <a:avLst/>
              </a:prstGeom>
              <a:blipFill>
                <a:blip r:embed="rId6"/>
                <a:stretch>
                  <a:fillRect l="-16667" r="-476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33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Sample Complexity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8000"/>
                    </a:solidFill>
                  </a:rPr>
                  <a:t>Sample complexity: </a:t>
                </a:r>
                <a:r>
                  <a:rPr lang="en-US" dirty="0"/>
                  <a:t>Number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at which the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read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complexity of polynomial fitting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What is the sample complexity of polynomial regression?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554959-E416-CECC-F28A-9B5B420DF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  <a:blipFill>
                <a:blip r:embed="rId2"/>
                <a:stretch>
                  <a:fillRect l="-1043" t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33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Deterministic Algorithms Do Not 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AFFC85-3579-9906-0C8E-7369838D49A6}"/>
              </a:ext>
            </a:extLst>
          </p:cNvPr>
          <p:cNvCxnSpPr>
            <a:cxnSpLocks/>
          </p:cNvCxnSpPr>
          <p:nvPr/>
        </p:nvCxnSpPr>
        <p:spPr>
          <a:xfrm flipV="1">
            <a:off x="5988424" y="2267998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63D4F-95E1-7DF8-05F3-A27A64FA61F8}"/>
                  </a:ext>
                </a:extLst>
              </p:cNvPr>
              <p:cNvSpPr txBox="1"/>
              <p:nvPr/>
            </p:nvSpPr>
            <p:spPr>
              <a:xfrm>
                <a:off x="8292096" y="2545337"/>
                <a:ext cx="475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63D4F-95E1-7DF8-05F3-A27A64FA6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096" y="2545337"/>
                <a:ext cx="475643" cy="276999"/>
              </a:xfrm>
              <a:prstGeom prst="rect">
                <a:avLst/>
              </a:prstGeom>
              <a:blipFill>
                <a:blip r:embed="rId2"/>
                <a:stretch>
                  <a:fillRect l="-16667" t="-4444" r="-1794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8517D2-4309-28F6-909D-4E1DC73EE02C}"/>
              </a:ext>
            </a:extLst>
          </p:cNvPr>
          <p:cNvCxnSpPr>
            <a:cxnSpLocks/>
          </p:cNvCxnSpPr>
          <p:nvPr/>
        </p:nvCxnSpPr>
        <p:spPr>
          <a:xfrm>
            <a:off x="3724835" y="2683837"/>
            <a:ext cx="7070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F2198-6DAF-4ED7-D064-EE46B1CC8EBA}"/>
              </a:ext>
            </a:extLst>
          </p:cNvPr>
          <p:cNvCxnSpPr>
            <a:cxnSpLocks/>
          </p:cNvCxnSpPr>
          <p:nvPr/>
        </p:nvCxnSpPr>
        <p:spPr>
          <a:xfrm>
            <a:off x="3724835" y="3633239"/>
            <a:ext cx="45271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C8A92A-C275-F3CA-4AE7-F13828846548}"/>
                  </a:ext>
                </a:extLst>
              </p:cNvPr>
              <p:cNvSpPr txBox="1"/>
              <p:nvPr/>
            </p:nvSpPr>
            <p:spPr>
              <a:xfrm>
                <a:off x="8380005" y="3494739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C8A92A-C275-F3CA-4AE7-F13828846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05" y="3494739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7500" r="-291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2C41BB-C2B4-CF8D-C9C2-07C7C86C7DB6}"/>
                  </a:ext>
                </a:extLst>
              </p:cNvPr>
              <p:cNvSpPr txBox="1"/>
              <p:nvPr/>
            </p:nvSpPr>
            <p:spPr>
              <a:xfrm>
                <a:off x="8079840" y="377173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2C41BB-C2B4-CF8D-C9C2-07C7C86C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840" y="3771738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2523BD-DF80-F9CE-AB1B-61CB081D842D}"/>
                  </a:ext>
                </a:extLst>
              </p:cNvPr>
              <p:cNvSpPr txBox="1"/>
              <p:nvPr/>
            </p:nvSpPr>
            <p:spPr>
              <a:xfrm>
                <a:off x="3724835" y="3784276"/>
                <a:ext cx="258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2523BD-DF80-F9CE-AB1B-61CB081D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835" y="3784276"/>
                <a:ext cx="258084" cy="276999"/>
              </a:xfrm>
              <a:prstGeom prst="rect">
                <a:avLst/>
              </a:prstGeom>
              <a:blipFill>
                <a:blip r:embed="rId5"/>
                <a:stretch>
                  <a:fillRect l="-14286" r="-5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4684A1-6ED7-659A-6581-D17BF607D030}"/>
              </a:ext>
            </a:extLst>
          </p:cNvPr>
          <p:cNvCxnSpPr>
            <a:cxnSpLocks/>
          </p:cNvCxnSpPr>
          <p:nvPr/>
        </p:nvCxnSpPr>
        <p:spPr>
          <a:xfrm>
            <a:off x="4482609" y="3633239"/>
            <a:ext cx="0" cy="78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AFC507-6667-5B0B-2708-86F83D0CB1D8}"/>
              </a:ext>
            </a:extLst>
          </p:cNvPr>
          <p:cNvCxnSpPr>
            <a:cxnSpLocks/>
          </p:cNvCxnSpPr>
          <p:nvPr/>
        </p:nvCxnSpPr>
        <p:spPr>
          <a:xfrm>
            <a:off x="4993597" y="3633239"/>
            <a:ext cx="0" cy="78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1171C3-217F-6617-1BB7-D06F855B18EA}"/>
              </a:ext>
            </a:extLst>
          </p:cNvPr>
          <p:cNvCxnSpPr>
            <a:cxnSpLocks/>
          </p:cNvCxnSpPr>
          <p:nvPr/>
        </p:nvCxnSpPr>
        <p:spPr>
          <a:xfrm>
            <a:off x="5432868" y="3633239"/>
            <a:ext cx="0" cy="78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DA0EC6-D8E1-DB32-0D22-16A520B06332}"/>
              </a:ext>
            </a:extLst>
          </p:cNvPr>
          <p:cNvCxnSpPr>
            <a:cxnSpLocks/>
          </p:cNvCxnSpPr>
          <p:nvPr/>
        </p:nvCxnSpPr>
        <p:spPr>
          <a:xfrm>
            <a:off x="6257621" y="3628757"/>
            <a:ext cx="0" cy="8121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7D3240-CA01-992A-2893-0DDFDC68464B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6677709" y="3628757"/>
            <a:ext cx="5963" cy="795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E1971B0-C70A-27F9-B288-DA3F4A477562}"/>
              </a:ext>
            </a:extLst>
          </p:cNvPr>
          <p:cNvCxnSpPr>
            <a:cxnSpLocks/>
          </p:cNvCxnSpPr>
          <p:nvPr/>
        </p:nvCxnSpPr>
        <p:spPr>
          <a:xfrm>
            <a:off x="7301753" y="3649492"/>
            <a:ext cx="0" cy="7724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46E25C-E07E-34ED-7CBC-780F5020315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884873" y="3628757"/>
            <a:ext cx="10843" cy="795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5B4E94-06A4-A27F-25AA-95BF8B35368C}"/>
                  </a:ext>
                </a:extLst>
              </p:cNvPr>
              <p:cNvSpPr txBox="1"/>
              <p:nvPr/>
            </p:nvSpPr>
            <p:spPr>
              <a:xfrm>
                <a:off x="4332696" y="3319251"/>
                <a:ext cx="3306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5B4E94-06A4-A27F-25AA-95BF8B35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696" y="3319251"/>
                <a:ext cx="330603" cy="553998"/>
              </a:xfrm>
              <a:prstGeom prst="rect">
                <a:avLst/>
              </a:prstGeom>
              <a:blipFill>
                <a:blip r:embed="rId6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C306F3-9660-B224-369C-377E9456EE23}"/>
                  </a:ext>
                </a:extLst>
              </p:cNvPr>
              <p:cNvSpPr txBox="1"/>
              <p:nvPr/>
            </p:nvSpPr>
            <p:spPr>
              <a:xfrm>
                <a:off x="4834855" y="3319251"/>
                <a:ext cx="326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C306F3-9660-B224-369C-377E9456E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55" y="3319251"/>
                <a:ext cx="326051" cy="553998"/>
              </a:xfrm>
              <a:prstGeom prst="rect">
                <a:avLst/>
              </a:prstGeom>
              <a:blipFill>
                <a:blip r:embed="rId7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D7587E7-ECA1-9075-799B-E65D328F25DE}"/>
                  </a:ext>
                </a:extLst>
              </p:cNvPr>
              <p:cNvSpPr txBox="1"/>
              <p:nvPr/>
            </p:nvSpPr>
            <p:spPr>
              <a:xfrm>
                <a:off x="5318081" y="3319251"/>
                <a:ext cx="326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D7587E7-ECA1-9075-799B-E65D328F2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081" y="3319251"/>
                <a:ext cx="326051" cy="553998"/>
              </a:xfrm>
              <a:prstGeom prst="rect">
                <a:avLst/>
              </a:prstGeom>
              <a:blipFill>
                <a:blip r:embed="rId8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301573-A36A-CB20-5B7C-2A590CFDC9FF}"/>
                  </a:ext>
                </a:extLst>
              </p:cNvPr>
              <p:cNvSpPr txBox="1"/>
              <p:nvPr/>
            </p:nvSpPr>
            <p:spPr>
              <a:xfrm>
                <a:off x="6099515" y="3326088"/>
                <a:ext cx="326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301573-A36A-CB20-5B7C-2A590CFDC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515" y="3326088"/>
                <a:ext cx="326051" cy="553998"/>
              </a:xfrm>
              <a:prstGeom prst="rect">
                <a:avLst/>
              </a:prstGeom>
              <a:blipFill>
                <a:blip r:embed="rId9"/>
                <a:stretch>
                  <a:fillRect l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468648-C85F-44AA-4096-7B200EE96D4C}"/>
                  </a:ext>
                </a:extLst>
              </p:cNvPr>
              <p:cNvSpPr txBox="1"/>
              <p:nvPr/>
            </p:nvSpPr>
            <p:spPr>
              <a:xfrm>
                <a:off x="6478620" y="3326088"/>
                <a:ext cx="326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468648-C85F-44AA-4096-7B200EE96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0" y="3326088"/>
                <a:ext cx="326051" cy="553998"/>
              </a:xfrm>
              <a:prstGeom prst="rect">
                <a:avLst/>
              </a:prstGeom>
              <a:blipFill>
                <a:blip r:embed="rId10"/>
                <a:stretch>
                  <a:fillRect l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DF327B-6B58-DC40-E5D4-37FAA1A7730F}"/>
                  </a:ext>
                </a:extLst>
              </p:cNvPr>
              <p:cNvSpPr txBox="1"/>
              <p:nvPr/>
            </p:nvSpPr>
            <p:spPr>
              <a:xfrm>
                <a:off x="7171107" y="3326365"/>
                <a:ext cx="3244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DF327B-6B58-DC40-E5D4-37FAA1A77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107" y="3326365"/>
                <a:ext cx="324448" cy="553998"/>
              </a:xfrm>
              <a:prstGeom prst="rect">
                <a:avLst/>
              </a:prstGeom>
              <a:blipFill>
                <a:blip r:embed="rId11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980AB4F-A5FE-4509-9D35-1BDF4D79AFA7}"/>
                  </a:ext>
                </a:extLst>
              </p:cNvPr>
              <p:cNvSpPr txBox="1"/>
              <p:nvPr/>
            </p:nvSpPr>
            <p:spPr>
              <a:xfrm>
                <a:off x="7695879" y="3351757"/>
                <a:ext cx="3244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980AB4F-A5FE-4509-9D35-1BDF4D79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879" y="3351757"/>
                <a:ext cx="324448" cy="553998"/>
              </a:xfrm>
              <a:prstGeom prst="rect">
                <a:avLst/>
              </a:prstGeom>
              <a:blipFill>
                <a:blip r:embed="rId1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FC1582A5-2390-4E66-E564-C7F2C002A906}"/>
              </a:ext>
            </a:extLst>
          </p:cNvPr>
          <p:cNvSpPr/>
          <p:nvPr/>
        </p:nvSpPr>
        <p:spPr>
          <a:xfrm>
            <a:off x="4431920" y="2598340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4EDD52D-866B-C096-BC43-8B4F80102C65}"/>
              </a:ext>
            </a:extLst>
          </p:cNvPr>
          <p:cNvSpPr/>
          <p:nvPr/>
        </p:nvSpPr>
        <p:spPr>
          <a:xfrm>
            <a:off x="4401531" y="4424402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9A9F733-9D9F-7A44-8681-C7331B850A3D}"/>
              </a:ext>
            </a:extLst>
          </p:cNvPr>
          <p:cNvSpPr/>
          <p:nvPr/>
        </p:nvSpPr>
        <p:spPr>
          <a:xfrm>
            <a:off x="4907978" y="4429554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D41A4D2-5532-4EE8-73F1-6A7BEFF3FE73}"/>
              </a:ext>
            </a:extLst>
          </p:cNvPr>
          <p:cNvSpPr/>
          <p:nvPr/>
        </p:nvSpPr>
        <p:spPr>
          <a:xfrm>
            <a:off x="5339329" y="4429554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CF84DD7-F7B9-2628-3C28-A44840996039}"/>
              </a:ext>
            </a:extLst>
          </p:cNvPr>
          <p:cNvSpPr/>
          <p:nvPr/>
        </p:nvSpPr>
        <p:spPr>
          <a:xfrm>
            <a:off x="6190494" y="4429554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1118DDC-31E7-70B3-5243-B04EF441B15E}"/>
              </a:ext>
            </a:extLst>
          </p:cNvPr>
          <p:cNvSpPr/>
          <p:nvPr/>
        </p:nvSpPr>
        <p:spPr>
          <a:xfrm>
            <a:off x="6596631" y="4424401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AB69CFE-574E-B9DB-1ED6-C07AA31BB2F2}"/>
              </a:ext>
            </a:extLst>
          </p:cNvPr>
          <p:cNvSpPr/>
          <p:nvPr/>
        </p:nvSpPr>
        <p:spPr>
          <a:xfrm>
            <a:off x="7240024" y="4417256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44C574-DE32-C1B6-990C-E399EE88AB31}"/>
              </a:ext>
            </a:extLst>
          </p:cNvPr>
          <p:cNvSpPr/>
          <p:nvPr/>
        </p:nvSpPr>
        <p:spPr>
          <a:xfrm>
            <a:off x="7814638" y="4424401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242C329-B7E8-AEB8-4444-F125F7B61F40}"/>
              </a:ext>
            </a:extLst>
          </p:cNvPr>
          <p:cNvSpPr/>
          <p:nvPr/>
        </p:nvSpPr>
        <p:spPr>
          <a:xfrm>
            <a:off x="4906398" y="2598340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523731D-4C3D-587F-2C92-E4163E6FD446}"/>
              </a:ext>
            </a:extLst>
          </p:cNvPr>
          <p:cNvSpPr/>
          <p:nvPr/>
        </p:nvSpPr>
        <p:spPr>
          <a:xfrm>
            <a:off x="5350212" y="2598340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D8C806-62B2-97BF-603D-493FD4F02344}"/>
              </a:ext>
            </a:extLst>
          </p:cNvPr>
          <p:cNvSpPr/>
          <p:nvPr/>
        </p:nvSpPr>
        <p:spPr>
          <a:xfrm>
            <a:off x="6207701" y="2598339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0C4E902-2E37-32A7-5A60-3DB365619ADC}"/>
              </a:ext>
            </a:extLst>
          </p:cNvPr>
          <p:cNvSpPr/>
          <p:nvPr/>
        </p:nvSpPr>
        <p:spPr>
          <a:xfrm>
            <a:off x="6569333" y="2594826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48092E2-38A9-9DE8-5338-51E99FE1A6EF}"/>
              </a:ext>
            </a:extLst>
          </p:cNvPr>
          <p:cNvSpPr/>
          <p:nvPr/>
        </p:nvSpPr>
        <p:spPr>
          <a:xfrm>
            <a:off x="7214791" y="2598338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25F806F-7C3B-4CCC-D186-E95E664FE8CC}"/>
              </a:ext>
            </a:extLst>
          </p:cNvPr>
          <p:cNvSpPr/>
          <p:nvPr/>
        </p:nvSpPr>
        <p:spPr>
          <a:xfrm>
            <a:off x="7770315" y="2594826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8F4E606-3FC8-D34E-2C5E-77D98CED6183}"/>
              </a:ext>
            </a:extLst>
          </p:cNvPr>
          <p:cNvCxnSpPr>
            <a:cxnSpLocks/>
            <a:stCxn id="62" idx="6"/>
            <a:endCxn id="71" idx="2"/>
          </p:cNvCxnSpPr>
          <p:nvPr/>
        </p:nvCxnSpPr>
        <p:spPr>
          <a:xfrm>
            <a:off x="4594075" y="2693585"/>
            <a:ext cx="312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1F4F9CC-232C-7AE6-BDA3-B8595A18B0F1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5068553" y="2693585"/>
            <a:ext cx="2816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FC26EF3-C931-50E9-57A8-CB159309CEA7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flipV="1">
            <a:off x="5512367" y="2693584"/>
            <a:ext cx="69533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87729FF-D5F9-1327-8E6B-DF7E1A992EED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6369856" y="2690071"/>
            <a:ext cx="199477" cy="3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3D8CBA0-E383-5D2B-3640-B2611424412B}"/>
              </a:ext>
            </a:extLst>
          </p:cNvPr>
          <p:cNvCxnSpPr>
            <a:cxnSpLocks/>
            <a:stCxn id="74" idx="6"/>
            <a:endCxn id="75" idx="2"/>
          </p:cNvCxnSpPr>
          <p:nvPr/>
        </p:nvCxnSpPr>
        <p:spPr>
          <a:xfrm>
            <a:off x="6731488" y="2690071"/>
            <a:ext cx="483303" cy="3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554E4C5-EB5D-D718-3ED0-02822E87E359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 flipV="1">
            <a:off x="7376946" y="2690071"/>
            <a:ext cx="393369" cy="3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B162FBA-1C2C-1C00-5A57-B76A167C9FEF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7932470" y="2690071"/>
            <a:ext cx="289411" cy="1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9AF96BD-2814-E8D6-E039-F59F57070573}"/>
              </a:ext>
            </a:extLst>
          </p:cNvPr>
          <p:cNvCxnSpPr>
            <a:cxnSpLocks/>
          </p:cNvCxnSpPr>
          <p:nvPr/>
        </p:nvCxnSpPr>
        <p:spPr>
          <a:xfrm>
            <a:off x="3694445" y="4519646"/>
            <a:ext cx="7070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2188CFE-1166-A1D8-F8B4-729ABBA362F0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4563686" y="4519647"/>
            <a:ext cx="344292" cy="51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7D6D332-09E5-F750-565D-0112EFC19B57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>
            <a:off x="5070133" y="4524799"/>
            <a:ext cx="2691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B422484-664A-7504-5F80-2DD0E554FFEA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>
            <a:off x="5501484" y="4524799"/>
            <a:ext cx="6890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D10DB7-C9C8-4C4B-268B-B36D34570C38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>
          <a:xfrm flipV="1">
            <a:off x="6352649" y="4519646"/>
            <a:ext cx="243982" cy="51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8EFF9C1-3F2C-249C-B008-C453B31E6E5B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6758786" y="4512501"/>
            <a:ext cx="481238" cy="71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2FBD77E-40E1-2ACD-45AF-8987E24090F0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7402179" y="4512501"/>
            <a:ext cx="412459" cy="71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8B8142F-9F79-4740-8431-1EC3914E2812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7976793" y="4519646"/>
            <a:ext cx="3153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15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Deterministic Algorithms Do Not 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AFFC85-3579-9906-0C8E-7369838D49A6}"/>
              </a:ext>
            </a:extLst>
          </p:cNvPr>
          <p:cNvCxnSpPr>
            <a:cxnSpLocks/>
          </p:cNvCxnSpPr>
          <p:nvPr/>
        </p:nvCxnSpPr>
        <p:spPr>
          <a:xfrm flipV="1">
            <a:off x="5988424" y="2267998"/>
            <a:ext cx="0" cy="2743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63D4F-95E1-7DF8-05F3-A27A64FA61F8}"/>
                  </a:ext>
                </a:extLst>
              </p:cNvPr>
              <p:cNvSpPr txBox="1"/>
              <p:nvPr/>
            </p:nvSpPr>
            <p:spPr>
              <a:xfrm>
                <a:off x="8292096" y="2545337"/>
                <a:ext cx="475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63D4F-95E1-7DF8-05F3-A27A64FA6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096" y="2545337"/>
                <a:ext cx="475643" cy="276999"/>
              </a:xfrm>
              <a:prstGeom prst="rect">
                <a:avLst/>
              </a:prstGeom>
              <a:blipFill>
                <a:blip r:embed="rId2"/>
                <a:stretch>
                  <a:fillRect l="-16667" t="-4444" r="-1794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8517D2-4309-28F6-909D-4E1DC73EE02C}"/>
              </a:ext>
            </a:extLst>
          </p:cNvPr>
          <p:cNvCxnSpPr>
            <a:cxnSpLocks/>
          </p:cNvCxnSpPr>
          <p:nvPr/>
        </p:nvCxnSpPr>
        <p:spPr>
          <a:xfrm>
            <a:off x="3724835" y="2683837"/>
            <a:ext cx="7070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F2198-6DAF-4ED7-D064-EE46B1CC8EBA}"/>
              </a:ext>
            </a:extLst>
          </p:cNvPr>
          <p:cNvCxnSpPr>
            <a:cxnSpLocks/>
          </p:cNvCxnSpPr>
          <p:nvPr/>
        </p:nvCxnSpPr>
        <p:spPr>
          <a:xfrm>
            <a:off x="3724835" y="3633239"/>
            <a:ext cx="45271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C8A92A-C275-F3CA-4AE7-F13828846548}"/>
                  </a:ext>
                </a:extLst>
              </p:cNvPr>
              <p:cNvSpPr txBox="1"/>
              <p:nvPr/>
            </p:nvSpPr>
            <p:spPr>
              <a:xfrm>
                <a:off x="8380005" y="3494739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C8A92A-C275-F3CA-4AE7-F13828846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05" y="3494739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7500" r="-291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2C41BB-C2B4-CF8D-C9C2-07C7C86C7DB6}"/>
                  </a:ext>
                </a:extLst>
              </p:cNvPr>
              <p:cNvSpPr txBox="1"/>
              <p:nvPr/>
            </p:nvSpPr>
            <p:spPr>
              <a:xfrm>
                <a:off x="8079840" y="377173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2C41BB-C2B4-CF8D-C9C2-07C7C86C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840" y="3771738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2523BD-DF80-F9CE-AB1B-61CB081D842D}"/>
                  </a:ext>
                </a:extLst>
              </p:cNvPr>
              <p:cNvSpPr txBox="1"/>
              <p:nvPr/>
            </p:nvSpPr>
            <p:spPr>
              <a:xfrm>
                <a:off x="3724835" y="3784276"/>
                <a:ext cx="258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2523BD-DF80-F9CE-AB1B-61CB081D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835" y="3784276"/>
                <a:ext cx="258084" cy="276999"/>
              </a:xfrm>
              <a:prstGeom prst="rect">
                <a:avLst/>
              </a:prstGeom>
              <a:blipFill>
                <a:blip r:embed="rId5"/>
                <a:stretch>
                  <a:fillRect l="-14286" r="-5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4684A1-6ED7-659A-6581-D17BF607D030}"/>
              </a:ext>
            </a:extLst>
          </p:cNvPr>
          <p:cNvCxnSpPr>
            <a:cxnSpLocks/>
          </p:cNvCxnSpPr>
          <p:nvPr/>
        </p:nvCxnSpPr>
        <p:spPr>
          <a:xfrm>
            <a:off x="4482609" y="3633239"/>
            <a:ext cx="0" cy="78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AFC507-6667-5B0B-2708-86F83D0CB1D8}"/>
              </a:ext>
            </a:extLst>
          </p:cNvPr>
          <p:cNvCxnSpPr>
            <a:cxnSpLocks/>
          </p:cNvCxnSpPr>
          <p:nvPr/>
        </p:nvCxnSpPr>
        <p:spPr>
          <a:xfrm>
            <a:off x="4993597" y="3633239"/>
            <a:ext cx="0" cy="78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1171C3-217F-6617-1BB7-D06F855B18EA}"/>
              </a:ext>
            </a:extLst>
          </p:cNvPr>
          <p:cNvCxnSpPr>
            <a:cxnSpLocks/>
          </p:cNvCxnSpPr>
          <p:nvPr/>
        </p:nvCxnSpPr>
        <p:spPr>
          <a:xfrm>
            <a:off x="5432868" y="3633239"/>
            <a:ext cx="0" cy="78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DA0EC6-D8E1-DB32-0D22-16A520B06332}"/>
              </a:ext>
            </a:extLst>
          </p:cNvPr>
          <p:cNvCxnSpPr>
            <a:cxnSpLocks/>
          </p:cNvCxnSpPr>
          <p:nvPr/>
        </p:nvCxnSpPr>
        <p:spPr>
          <a:xfrm>
            <a:off x="6257621" y="3628757"/>
            <a:ext cx="0" cy="8121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7D3240-CA01-992A-2893-0DDFDC68464B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6677709" y="3628757"/>
            <a:ext cx="5963" cy="795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E1971B0-C70A-27F9-B288-DA3F4A477562}"/>
              </a:ext>
            </a:extLst>
          </p:cNvPr>
          <p:cNvCxnSpPr>
            <a:cxnSpLocks/>
          </p:cNvCxnSpPr>
          <p:nvPr/>
        </p:nvCxnSpPr>
        <p:spPr>
          <a:xfrm>
            <a:off x="7301753" y="3649492"/>
            <a:ext cx="0" cy="7724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46E25C-E07E-34ED-7CBC-780F5020315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884873" y="3628757"/>
            <a:ext cx="10843" cy="795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5B4E94-06A4-A27F-25AA-95BF8B35368C}"/>
                  </a:ext>
                </a:extLst>
              </p:cNvPr>
              <p:cNvSpPr txBox="1"/>
              <p:nvPr/>
            </p:nvSpPr>
            <p:spPr>
              <a:xfrm>
                <a:off x="4332696" y="3319251"/>
                <a:ext cx="3306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5B4E94-06A4-A27F-25AA-95BF8B35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696" y="3319251"/>
                <a:ext cx="330603" cy="553998"/>
              </a:xfrm>
              <a:prstGeom prst="rect">
                <a:avLst/>
              </a:prstGeom>
              <a:blipFill>
                <a:blip r:embed="rId6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C306F3-9660-B224-369C-377E9456EE23}"/>
                  </a:ext>
                </a:extLst>
              </p:cNvPr>
              <p:cNvSpPr txBox="1"/>
              <p:nvPr/>
            </p:nvSpPr>
            <p:spPr>
              <a:xfrm>
                <a:off x="4834855" y="3319251"/>
                <a:ext cx="326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C306F3-9660-B224-369C-377E9456E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55" y="3319251"/>
                <a:ext cx="326051" cy="553998"/>
              </a:xfrm>
              <a:prstGeom prst="rect">
                <a:avLst/>
              </a:prstGeom>
              <a:blipFill>
                <a:blip r:embed="rId7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D7587E7-ECA1-9075-799B-E65D328F25DE}"/>
                  </a:ext>
                </a:extLst>
              </p:cNvPr>
              <p:cNvSpPr txBox="1"/>
              <p:nvPr/>
            </p:nvSpPr>
            <p:spPr>
              <a:xfrm>
                <a:off x="5318081" y="3319251"/>
                <a:ext cx="326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D7587E7-ECA1-9075-799B-E65D328F2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081" y="3319251"/>
                <a:ext cx="326051" cy="553998"/>
              </a:xfrm>
              <a:prstGeom prst="rect">
                <a:avLst/>
              </a:prstGeom>
              <a:blipFill>
                <a:blip r:embed="rId8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301573-A36A-CB20-5B7C-2A590CFDC9FF}"/>
                  </a:ext>
                </a:extLst>
              </p:cNvPr>
              <p:cNvSpPr txBox="1"/>
              <p:nvPr/>
            </p:nvSpPr>
            <p:spPr>
              <a:xfrm>
                <a:off x="6099515" y="3326088"/>
                <a:ext cx="326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301573-A36A-CB20-5B7C-2A590CFDC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515" y="3326088"/>
                <a:ext cx="326051" cy="553998"/>
              </a:xfrm>
              <a:prstGeom prst="rect">
                <a:avLst/>
              </a:prstGeom>
              <a:blipFill>
                <a:blip r:embed="rId9"/>
                <a:stretch>
                  <a:fillRect l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468648-C85F-44AA-4096-7B200EE96D4C}"/>
                  </a:ext>
                </a:extLst>
              </p:cNvPr>
              <p:cNvSpPr txBox="1"/>
              <p:nvPr/>
            </p:nvSpPr>
            <p:spPr>
              <a:xfrm>
                <a:off x="6478620" y="3326088"/>
                <a:ext cx="326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468648-C85F-44AA-4096-7B200EE96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0" y="3326088"/>
                <a:ext cx="326051" cy="553998"/>
              </a:xfrm>
              <a:prstGeom prst="rect">
                <a:avLst/>
              </a:prstGeom>
              <a:blipFill>
                <a:blip r:embed="rId10"/>
                <a:stretch>
                  <a:fillRect l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DF327B-6B58-DC40-E5D4-37FAA1A7730F}"/>
                  </a:ext>
                </a:extLst>
              </p:cNvPr>
              <p:cNvSpPr txBox="1"/>
              <p:nvPr/>
            </p:nvSpPr>
            <p:spPr>
              <a:xfrm>
                <a:off x="7171107" y="3326365"/>
                <a:ext cx="3244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DF327B-6B58-DC40-E5D4-37FAA1A77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107" y="3326365"/>
                <a:ext cx="324448" cy="553998"/>
              </a:xfrm>
              <a:prstGeom prst="rect">
                <a:avLst/>
              </a:prstGeom>
              <a:blipFill>
                <a:blip r:embed="rId11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980AB4F-A5FE-4509-9D35-1BDF4D79AFA7}"/>
                  </a:ext>
                </a:extLst>
              </p:cNvPr>
              <p:cNvSpPr txBox="1"/>
              <p:nvPr/>
            </p:nvSpPr>
            <p:spPr>
              <a:xfrm>
                <a:off x="7695879" y="3351757"/>
                <a:ext cx="3244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980AB4F-A5FE-4509-9D35-1BDF4D79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879" y="3351757"/>
                <a:ext cx="324448" cy="553998"/>
              </a:xfrm>
              <a:prstGeom prst="rect">
                <a:avLst/>
              </a:prstGeom>
              <a:blipFill>
                <a:blip r:embed="rId1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FC1582A5-2390-4E66-E564-C7F2C002A906}"/>
              </a:ext>
            </a:extLst>
          </p:cNvPr>
          <p:cNvSpPr/>
          <p:nvPr/>
        </p:nvSpPr>
        <p:spPr>
          <a:xfrm>
            <a:off x="4431920" y="2598340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4EDD52D-866B-C096-BC43-8B4F80102C65}"/>
              </a:ext>
            </a:extLst>
          </p:cNvPr>
          <p:cNvSpPr/>
          <p:nvPr/>
        </p:nvSpPr>
        <p:spPr>
          <a:xfrm>
            <a:off x="4401531" y="4424402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9A9F733-9D9F-7A44-8681-C7331B850A3D}"/>
              </a:ext>
            </a:extLst>
          </p:cNvPr>
          <p:cNvSpPr/>
          <p:nvPr/>
        </p:nvSpPr>
        <p:spPr>
          <a:xfrm>
            <a:off x="4907978" y="4429554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D41A4D2-5532-4EE8-73F1-6A7BEFF3FE73}"/>
              </a:ext>
            </a:extLst>
          </p:cNvPr>
          <p:cNvSpPr/>
          <p:nvPr/>
        </p:nvSpPr>
        <p:spPr>
          <a:xfrm>
            <a:off x="5339329" y="4429554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CF84DD7-F7B9-2628-3C28-A44840996039}"/>
              </a:ext>
            </a:extLst>
          </p:cNvPr>
          <p:cNvSpPr/>
          <p:nvPr/>
        </p:nvSpPr>
        <p:spPr>
          <a:xfrm>
            <a:off x="6190494" y="4429554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1118DDC-31E7-70B3-5243-B04EF441B15E}"/>
              </a:ext>
            </a:extLst>
          </p:cNvPr>
          <p:cNvSpPr/>
          <p:nvPr/>
        </p:nvSpPr>
        <p:spPr>
          <a:xfrm>
            <a:off x="6596631" y="4424401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AB69CFE-574E-B9DB-1ED6-C07AA31BB2F2}"/>
              </a:ext>
            </a:extLst>
          </p:cNvPr>
          <p:cNvSpPr/>
          <p:nvPr/>
        </p:nvSpPr>
        <p:spPr>
          <a:xfrm>
            <a:off x="7240024" y="4417256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44C574-DE32-C1B6-990C-E399EE88AB31}"/>
              </a:ext>
            </a:extLst>
          </p:cNvPr>
          <p:cNvSpPr/>
          <p:nvPr/>
        </p:nvSpPr>
        <p:spPr>
          <a:xfrm>
            <a:off x="7814638" y="4424401"/>
            <a:ext cx="162155" cy="1904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242C329-B7E8-AEB8-4444-F125F7B61F40}"/>
              </a:ext>
            </a:extLst>
          </p:cNvPr>
          <p:cNvSpPr/>
          <p:nvPr/>
        </p:nvSpPr>
        <p:spPr>
          <a:xfrm>
            <a:off x="4906398" y="2598340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523731D-4C3D-587F-2C92-E4163E6FD446}"/>
              </a:ext>
            </a:extLst>
          </p:cNvPr>
          <p:cNvSpPr/>
          <p:nvPr/>
        </p:nvSpPr>
        <p:spPr>
          <a:xfrm>
            <a:off x="5350212" y="2598340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D8C806-62B2-97BF-603D-493FD4F02344}"/>
              </a:ext>
            </a:extLst>
          </p:cNvPr>
          <p:cNvSpPr/>
          <p:nvPr/>
        </p:nvSpPr>
        <p:spPr>
          <a:xfrm>
            <a:off x="6207701" y="2598339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0C4E902-2E37-32A7-5A60-3DB365619ADC}"/>
              </a:ext>
            </a:extLst>
          </p:cNvPr>
          <p:cNvSpPr/>
          <p:nvPr/>
        </p:nvSpPr>
        <p:spPr>
          <a:xfrm>
            <a:off x="6569333" y="2594826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48092E2-38A9-9DE8-5338-51E99FE1A6EF}"/>
              </a:ext>
            </a:extLst>
          </p:cNvPr>
          <p:cNvSpPr/>
          <p:nvPr/>
        </p:nvSpPr>
        <p:spPr>
          <a:xfrm>
            <a:off x="7214791" y="2598338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25F806F-7C3B-4CCC-D186-E95E664FE8CC}"/>
              </a:ext>
            </a:extLst>
          </p:cNvPr>
          <p:cNvSpPr/>
          <p:nvPr/>
        </p:nvSpPr>
        <p:spPr>
          <a:xfrm>
            <a:off x="7770315" y="2594826"/>
            <a:ext cx="162155" cy="1904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8F4E606-3FC8-D34E-2C5E-77D98CED6183}"/>
              </a:ext>
            </a:extLst>
          </p:cNvPr>
          <p:cNvCxnSpPr>
            <a:cxnSpLocks/>
            <a:stCxn id="62" idx="6"/>
            <a:endCxn id="71" idx="2"/>
          </p:cNvCxnSpPr>
          <p:nvPr/>
        </p:nvCxnSpPr>
        <p:spPr>
          <a:xfrm>
            <a:off x="4594075" y="2693585"/>
            <a:ext cx="312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1F4F9CC-232C-7AE6-BDA3-B8595A18B0F1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5068553" y="2693585"/>
            <a:ext cx="2816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FC26EF3-C931-50E9-57A8-CB159309CEA7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flipV="1">
            <a:off x="5512367" y="2693584"/>
            <a:ext cx="69533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87729FF-D5F9-1327-8E6B-DF7E1A992EED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6369856" y="2690071"/>
            <a:ext cx="199477" cy="3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3D8CBA0-E383-5D2B-3640-B2611424412B}"/>
              </a:ext>
            </a:extLst>
          </p:cNvPr>
          <p:cNvCxnSpPr>
            <a:cxnSpLocks/>
            <a:stCxn id="74" idx="6"/>
            <a:endCxn id="75" idx="2"/>
          </p:cNvCxnSpPr>
          <p:nvPr/>
        </p:nvCxnSpPr>
        <p:spPr>
          <a:xfrm>
            <a:off x="6731488" y="2690071"/>
            <a:ext cx="483303" cy="3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554E4C5-EB5D-D718-3ED0-02822E87E359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 flipV="1">
            <a:off x="7376946" y="2690071"/>
            <a:ext cx="393369" cy="3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B162FBA-1C2C-1C00-5A57-B76A167C9FEF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7932470" y="2690071"/>
            <a:ext cx="289411" cy="1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9AF96BD-2814-E8D6-E039-F59F57070573}"/>
              </a:ext>
            </a:extLst>
          </p:cNvPr>
          <p:cNvCxnSpPr>
            <a:cxnSpLocks/>
          </p:cNvCxnSpPr>
          <p:nvPr/>
        </p:nvCxnSpPr>
        <p:spPr>
          <a:xfrm>
            <a:off x="3694445" y="4519646"/>
            <a:ext cx="7070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2188CFE-1166-A1D8-F8B4-729ABBA362F0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4563686" y="4519647"/>
            <a:ext cx="344292" cy="51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7D6D332-09E5-F750-565D-0112EFC19B57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>
            <a:off x="5070133" y="4524799"/>
            <a:ext cx="2691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B422484-664A-7504-5F80-2DD0E554FFEA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>
            <a:off x="5501484" y="4524799"/>
            <a:ext cx="6890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D10DB7-C9C8-4C4B-268B-B36D34570C38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>
          <a:xfrm flipV="1">
            <a:off x="6352649" y="4519646"/>
            <a:ext cx="243982" cy="51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8EFF9C1-3F2C-249C-B008-C453B31E6E5B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6758786" y="4512501"/>
            <a:ext cx="481238" cy="71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2FBD77E-40E1-2ACD-45AF-8987E24090F0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7402179" y="4512501"/>
            <a:ext cx="412459" cy="71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8B8142F-9F79-4740-8431-1EC3914E2812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7976793" y="4519646"/>
            <a:ext cx="3153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898414-B851-585B-0B63-610183E5729B}"/>
              </a:ext>
            </a:extLst>
          </p:cNvPr>
          <p:cNvCxnSpPr>
            <a:cxnSpLocks/>
          </p:cNvCxnSpPr>
          <p:nvPr/>
        </p:nvCxnSpPr>
        <p:spPr>
          <a:xfrm flipV="1">
            <a:off x="3761513" y="2675305"/>
            <a:ext cx="4445574" cy="147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1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Previous Work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Regression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regression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 queries </a:t>
                </a:r>
                <a:r>
                  <a:rPr lang="en-US" dirty="0">
                    <a:solidFill>
                      <a:schemeClr val="accent1"/>
                    </a:solidFill>
                  </a:rPr>
                  <a:t>[RauhutWard12, CohenDavenportLeviatan13, CohenMigliorati13]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regression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 queries </a:t>
                </a:r>
                <a:r>
                  <a:rPr lang="en-US" dirty="0">
                    <a:solidFill>
                      <a:schemeClr val="accent1"/>
                    </a:solidFill>
                  </a:rPr>
                  <a:t>[ChenPrice19]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80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Previous Work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Regression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regression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 queries </a:t>
                </a:r>
                <a:r>
                  <a:rPr lang="en-US" dirty="0">
                    <a:solidFill>
                      <a:schemeClr val="accent1"/>
                    </a:solidFill>
                  </a:rPr>
                  <a:t>[</a:t>
                </a:r>
                <a:r>
                  <a:rPr lang="en-US" dirty="0">
                    <a:solidFill>
                      <a:srgbClr val="0070C0"/>
                    </a:solidFill>
                  </a:rPr>
                  <a:t>Trefethen12</a:t>
                </a:r>
                <a:r>
                  <a:rPr lang="en-US" dirty="0">
                    <a:solidFill>
                      <a:schemeClr val="accent1"/>
                    </a:solidFill>
                  </a:rPr>
                  <a:t>]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Constant factor 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regression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 queries </a:t>
                </a:r>
                <a:r>
                  <a:rPr lang="en-US" dirty="0">
                    <a:solidFill>
                      <a:schemeClr val="accent1"/>
                    </a:solidFill>
                  </a:rPr>
                  <a:t>[KaneKarmalkarPrice17]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  <a:blipFill>
                <a:blip r:embed="rId3"/>
                <a:stretch>
                  <a:fillRect l="-1043" t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5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7D4867D-3154-7BEE-13F5-1A440B232D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881848"/>
              </p:ext>
            </p:extLst>
          </p:nvPr>
        </p:nvGraphicFramePr>
        <p:xfrm>
          <a:off x="2642765" y="995084"/>
          <a:ext cx="6484147" cy="5160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45400" imgH="3299400" progId="Paint.Picture">
                  <p:embed/>
                </p:oleObj>
              </mc:Choice>
              <mc:Fallback>
                <p:oleObj name="Bitmap Image" r:id="rId2" imgW="4145400" imgH="3299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42765" y="995084"/>
                        <a:ext cx="6484147" cy="5160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84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905" y="374089"/>
            <a:ext cx="9740154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Over 50% People CAN’T Solve This!!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F93B-F7F1-0297-90AA-2AAF4FA6A2DC}"/>
              </a:ext>
            </a:extLst>
          </p:cNvPr>
          <p:cNvSpPr txBox="1"/>
          <p:nvPr/>
        </p:nvSpPr>
        <p:spPr>
          <a:xfrm>
            <a:off x="4151566" y="1828086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What comes next?</a:t>
            </a:r>
            <a:endParaRPr lang="en-US" sz="2400" dirty="0"/>
          </a:p>
        </p:txBody>
      </p:sp>
      <p:pic>
        <p:nvPicPr>
          <p:cNvPr id="19" name="Picture 2" descr="An Apple - Clipart World">
            <a:extLst>
              <a:ext uri="{FF2B5EF4-FFF2-40B4-BE49-F238E27FC236}">
                <a16:creationId xmlns:a16="http://schemas.microsoft.com/office/drawing/2014/main" id="{BEB6F265-33C9-494C-B4D6-14968B53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DF7C15-79FA-008E-FCB6-B63FB289BAFB}"/>
              </a:ext>
            </a:extLst>
          </p:cNvPr>
          <p:cNvSpPr txBox="1"/>
          <p:nvPr/>
        </p:nvSpPr>
        <p:spPr>
          <a:xfrm>
            <a:off x="6655598" y="3352340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?</a:t>
            </a:r>
            <a:endParaRPr lang="en-US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E01F25-2D07-F342-D533-F65F3E2EC98A}"/>
              </a:ext>
            </a:extLst>
          </p:cNvPr>
          <p:cNvSpPr txBox="1"/>
          <p:nvPr/>
        </p:nvSpPr>
        <p:spPr>
          <a:xfrm>
            <a:off x="9258232" y="3352340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?</a:t>
            </a:r>
            <a:endParaRPr lang="en-US" sz="3200" dirty="0"/>
          </a:p>
        </p:txBody>
      </p:sp>
      <p:pic>
        <p:nvPicPr>
          <p:cNvPr id="42" name="Picture 2" descr="An Apple - Clipart World">
            <a:extLst>
              <a:ext uri="{FF2B5EF4-FFF2-40B4-BE49-F238E27FC236}">
                <a16:creationId xmlns:a16="http://schemas.microsoft.com/office/drawing/2014/main" id="{1AC5191D-501B-6A59-A257-43C03970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An Apple - Clipart World">
            <a:extLst>
              <a:ext uri="{FF2B5EF4-FFF2-40B4-BE49-F238E27FC236}">
                <a16:creationId xmlns:a16="http://schemas.microsoft.com/office/drawing/2014/main" id="{5162FC91-0220-A947-966D-EB3A8577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n Apple - Clipart World">
            <a:extLst>
              <a:ext uri="{FF2B5EF4-FFF2-40B4-BE49-F238E27FC236}">
                <a16:creationId xmlns:a16="http://schemas.microsoft.com/office/drawing/2014/main" id="{85030709-F637-4B23-9F5B-4BA7B165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n Apple - Clipart World">
            <a:extLst>
              <a:ext uri="{FF2B5EF4-FFF2-40B4-BE49-F238E27FC236}">
                <a16:creationId xmlns:a16="http://schemas.microsoft.com/office/drawing/2014/main" id="{E4CB0A70-4E93-2B86-B0F8-B6FBDD3D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An Apple - Clipart World">
            <a:extLst>
              <a:ext uri="{FF2B5EF4-FFF2-40B4-BE49-F238E27FC236}">
                <a16:creationId xmlns:a16="http://schemas.microsoft.com/office/drawing/2014/main" id="{9598C61E-9937-F249-B756-3A91DC43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n Apple - Clipart World">
            <a:extLst>
              <a:ext uri="{FF2B5EF4-FFF2-40B4-BE49-F238E27FC236}">
                <a16:creationId xmlns:a16="http://schemas.microsoft.com/office/drawing/2014/main" id="{9A439FC4-23F6-79D7-D044-5E44814A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271506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n Apple - Clipart World">
            <a:extLst>
              <a:ext uri="{FF2B5EF4-FFF2-40B4-BE49-F238E27FC236}">
                <a16:creationId xmlns:a16="http://schemas.microsoft.com/office/drawing/2014/main" id="{C9BDF629-B1CC-B9C5-69CB-EF16B25E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271506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An Apple - Clipart World">
            <a:extLst>
              <a:ext uri="{FF2B5EF4-FFF2-40B4-BE49-F238E27FC236}">
                <a16:creationId xmlns:a16="http://schemas.microsoft.com/office/drawing/2014/main" id="{F1A2EDB6-7036-BF94-DAC8-E84437C8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326092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An Apple - Clipart World">
            <a:extLst>
              <a:ext uri="{FF2B5EF4-FFF2-40B4-BE49-F238E27FC236}">
                <a16:creationId xmlns:a16="http://schemas.microsoft.com/office/drawing/2014/main" id="{34420952-4EFB-65CF-F584-A9EE37E3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326091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An Apple - Clipart World">
            <a:extLst>
              <a:ext uri="{FF2B5EF4-FFF2-40B4-BE49-F238E27FC236}">
                <a16:creationId xmlns:a16="http://schemas.microsoft.com/office/drawing/2014/main" id="{A4217796-08E4-79A3-051B-894C3CF6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An Apple - Clipart World">
            <a:extLst>
              <a:ext uri="{FF2B5EF4-FFF2-40B4-BE49-F238E27FC236}">
                <a16:creationId xmlns:a16="http://schemas.microsoft.com/office/drawing/2014/main" id="{60D37978-F604-5836-0EDB-4B7EDB4C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93711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n Apple - Clipart World">
            <a:extLst>
              <a:ext uri="{FF2B5EF4-FFF2-40B4-BE49-F238E27FC236}">
                <a16:creationId xmlns:a16="http://schemas.microsoft.com/office/drawing/2014/main" id="{D5098B1C-4F96-FF51-7249-73D7C690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93711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An Apple - Clipart World">
            <a:extLst>
              <a:ext uri="{FF2B5EF4-FFF2-40B4-BE49-F238E27FC236}">
                <a16:creationId xmlns:a16="http://schemas.microsoft.com/office/drawing/2014/main" id="{7E0285EC-4AA2-7FC1-9CFF-0FEFEDB2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93711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04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Our Results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queries from the Chebyshev density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Upper bound shows separation in the degree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between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and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regression, which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samples </a:t>
                </a:r>
                <a:r>
                  <a:rPr lang="en-US" dirty="0">
                    <a:solidFill>
                      <a:srgbClr val="0070C0"/>
                    </a:solidFill>
                  </a:rPr>
                  <a:t>[LiWangWoodruff20]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  <a:blipFill>
                <a:blip r:embed="rId2"/>
                <a:stretch>
                  <a:fillRect l="-1043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204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Our Results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queries are necessary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Proof recovers a result by </a:t>
                </a:r>
                <a:r>
                  <a:rPr lang="en-US" dirty="0">
                    <a:solidFill>
                      <a:schemeClr val="accent1"/>
                    </a:solidFill>
                  </a:rPr>
                  <a:t>[KaneKarmalkarPrice17] </a:t>
                </a:r>
                <a:r>
                  <a:rPr lang="en-US" dirty="0"/>
                  <a:t>showing impossibility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regression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174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469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83AB569-4C68-EF3B-BD57-35F05B5EF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593171"/>
              </p:ext>
            </p:extLst>
          </p:nvPr>
        </p:nvGraphicFramePr>
        <p:xfrm>
          <a:off x="498038" y="1981202"/>
          <a:ext cx="11326130" cy="3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64840" imgH="2209680" progId="Paint.Picture">
                  <p:embed/>
                </p:oleObj>
              </mc:Choice>
              <mc:Fallback>
                <p:oleObj name="Bitmap Image" r:id="rId2" imgW="7764840" imgH="2209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038" y="1981202"/>
                        <a:ext cx="11326130" cy="3223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F656449-01D0-D795-F8E3-00A3F86B9F62}"/>
              </a:ext>
            </a:extLst>
          </p:cNvPr>
          <p:cNvSpPr/>
          <p:nvPr/>
        </p:nvSpPr>
        <p:spPr>
          <a:xfrm>
            <a:off x="573741" y="4312024"/>
            <a:ext cx="11120221" cy="7440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84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DFF2C8-F5FA-B550-6D55-B192CC20DFAC}"/>
                  </a:ext>
                </a:extLst>
              </p:cNvPr>
              <p:cNvSpPr/>
              <p:nvPr/>
            </p:nvSpPr>
            <p:spPr>
              <a:xfrm>
                <a:off x="3893127" y="1690688"/>
                <a:ext cx="4405745" cy="44888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Sample with respect to Chebyshev density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Return approximately optimal solution on sketched instance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DFF2C8-F5FA-B550-6D55-B192CC20D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127" y="1690688"/>
                <a:ext cx="4405745" cy="4488873"/>
              </a:xfrm>
              <a:prstGeom prst="rect">
                <a:avLst/>
              </a:prstGeom>
              <a:blipFill>
                <a:blip r:embed="rId2"/>
                <a:stretch>
                  <a:fillRect l="-261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79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Format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8000"/>
                </a:solidFill>
              </a:rPr>
              <a:t>Questions?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384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Subspace Embeddings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Lewis Weights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60D59BF-D2C0-53A5-0A1D-A72B1254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1906" y="1825625"/>
                <a:ext cx="4751893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Chebyshev density 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sensitivities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Chebyshev density are the Lewis weights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Uniform sampling + Lewis weight sampling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Tensor trick + compact net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60D59BF-D2C0-53A5-0A1D-A72B1254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1906" y="1825625"/>
                <a:ext cx="4751893" cy="4351338"/>
              </a:xfrm>
              <a:blipFill>
                <a:blip r:embed="rId2"/>
                <a:stretch>
                  <a:fillRect l="-269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D34898-95EF-23C2-B387-45FA4B364F10}"/>
              </a:ext>
            </a:extLst>
          </p:cNvPr>
          <p:cNvCxnSpPr>
            <a:cxnSpLocks/>
          </p:cNvCxnSpPr>
          <p:nvPr/>
        </p:nvCxnSpPr>
        <p:spPr>
          <a:xfrm flipH="1">
            <a:off x="5590095" y="2142565"/>
            <a:ext cx="846564" cy="448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199A6-2E2E-18CE-D111-6A3502D7E720}"/>
              </a:ext>
            </a:extLst>
          </p:cNvPr>
          <p:cNvCxnSpPr>
            <a:cxnSpLocks/>
          </p:cNvCxnSpPr>
          <p:nvPr/>
        </p:nvCxnSpPr>
        <p:spPr>
          <a:xfrm flipH="1">
            <a:off x="4527176" y="3074894"/>
            <a:ext cx="19898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7208E5-D850-5F56-B9DE-9419507EA9B1}"/>
              </a:ext>
            </a:extLst>
          </p:cNvPr>
          <p:cNvCxnSpPr>
            <a:cxnSpLocks/>
          </p:cNvCxnSpPr>
          <p:nvPr/>
        </p:nvCxnSpPr>
        <p:spPr>
          <a:xfrm flipH="1" flipV="1">
            <a:off x="4132729" y="3603812"/>
            <a:ext cx="2469177" cy="690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C22712-A3E6-B3E7-DCDF-5E5B3C70AE56}"/>
              </a:ext>
            </a:extLst>
          </p:cNvPr>
          <p:cNvCxnSpPr>
            <a:cxnSpLocks/>
          </p:cNvCxnSpPr>
          <p:nvPr/>
        </p:nvCxnSpPr>
        <p:spPr>
          <a:xfrm flipH="1" flipV="1">
            <a:off x="4132729" y="3740727"/>
            <a:ext cx="2469177" cy="1361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Subspace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251281-E2E9-410D-9DDA-112FC4F2414F}"/>
                  </a:ext>
                </a:extLst>
              </p:cNvPr>
              <p:cNvSpPr/>
              <p:nvPr/>
            </p:nvSpPr>
            <p:spPr>
              <a:xfrm>
                <a:off x="3986074" y="3333727"/>
                <a:ext cx="7751103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251281-E2E9-410D-9DDA-112FC4F24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074" y="3333727"/>
                <a:ext cx="7751103" cy="556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FF05D-9B00-4B1A-A888-E353C11CA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6074" y="1825625"/>
                <a:ext cx="7367726" cy="16033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8000"/>
                    </a:solidFill>
                  </a:rPr>
                  <a:t>Subspace embedding</a:t>
                </a:r>
                <a:r>
                  <a:rPr lang="en-US" dirty="0"/>
                  <a:t>: 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find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such that for </a:t>
                </a:r>
                <a:r>
                  <a:rPr lang="en-US" i="1" dirty="0">
                    <a:solidFill>
                      <a:srgbClr val="7030A0"/>
                    </a:solidFill>
                  </a:rPr>
                  <a:t>every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FF05D-9B00-4B1A-A888-E353C11CA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6074" y="1825625"/>
                <a:ext cx="7367726" cy="1603375"/>
              </a:xfrm>
              <a:blipFill>
                <a:blip r:embed="rId3"/>
                <a:stretch>
                  <a:fillRect l="-1489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EB5C823-3983-4C5C-83E7-D8CC0D6C92B7}"/>
              </a:ext>
            </a:extLst>
          </p:cNvPr>
          <p:cNvSpPr/>
          <p:nvPr/>
        </p:nvSpPr>
        <p:spPr>
          <a:xfrm>
            <a:off x="872024" y="1923279"/>
            <a:ext cx="2067907" cy="3572110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E514E6-5229-4F78-A599-0383CCCB4707}"/>
                  </a:ext>
                </a:extLst>
              </p:cNvPr>
              <p:cNvSpPr/>
              <p:nvPr/>
            </p:nvSpPr>
            <p:spPr>
              <a:xfrm>
                <a:off x="1813072" y="5697736"/>
                <a:ext cx="3942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E514E6-5229-4F78-A599-0383CCCB4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072" y="5697736"/>
                <a:ext cx="394210" cy="461665"/>
              </a:xfrm>
              <a:prstGeom prst="rect">
                <a:avLst/>
              </a:prstGeom>
              <a:blipFill>
                <a:blip r:embed="rId4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3A87E7B-2884-4F34-B0C4-46A53A4636B2}"/>
              </a:ext>
            </a:extLst>
          </p:cNvPr>
          <p:cNvSpPr/>
          <p:nvPr/>
        </p:nvSpPr>
        <p:spPr>
          <a:xfrm>
            <a:off x="3158299" y="1926823"/>
            <a:ext cx="398585" cy="203272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5F12C4-F816-4AA2-8782-D3DA88268FA1}"/>
                  </a:ext>
                </a:extLst>
              </p:cNvPr>
              <p:cNvSpPr/>
              <p:nvPr/>
            </p:nvSpPr>
            <p:spPr>
              <a:xfrm>
                <a:off x="1665915" y="3293209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5F12C4-F816-4AA2-8782-D3DA88268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15" y="3293209"/>
                <a:ext cx="5413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A32533-50D8-4742-900A-C968A0A10E0A}"/>
                  </a:ext>
                </a:extLst>
              </p:cNvPr>
              <p:cNvSpPr/>
              <p:nvPr/>
            </p:nvSpPr>
            <p:spPr>
              <a:xfrm>
                <a:off x="3148331" y="2748952"/>
                <a:ext cx="3679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A32533-50D8-4742-900A-C968A0A10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31" y="2748952"/>
                <a:ext cx="36798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964515-E984-474F-BDF9-110412973156}"/>
                  </a:ext>
                </a:extLst>
              </p:cNvPr>
              <p:cNvSpPr/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964515-E984-474F-BDF9-110412973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249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Subspace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FF05D-9B00-4B1A-A888-E353C11CA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6074" y="1825625"/>
                <a:ext cx="7367726" cy="3939639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If the rows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are “roughly” uniform, could uniformly sample a small number of rows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rescale them to form subspace embedding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FF05D-9B00-4B1A-A888-E353C11CA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6074" y="1825625"/>
                <a:ext cx="7367726" cy="3939639"/>
              </a:xfrm>
              <a:blipFill>
                <a:blip r:embed="rId2"/>
                <a:stretch>
                  <a:fillRect l="-1489" t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FC17854-9262-1C16-296C-EE1E261DFBFF}"/>
              </a:ext>
            </a:extLst>
          </p:cNvPr>
          <p:cNvSpPr txBox="1">
            <a:spLocks/>
          </p:cNvSpPr>
          <p:nvPr/>
        </p:nvSpPr>
        <p:spPr>
          <a:xfrm>
            <a:off x="872024" y="1923279"/>
            <a:ext cx="2391129" cy="393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1  0  0  0  0  0  </a:t>
            </a:r>
          </a:p>
          <a:p>
            <a:pPr marL="0" indent="0">
              <a:buNone/>
            </a:pPr>
            <a:r>
              <a:rPr lang="en-US" dirty="0"/>
              <a:t>1  0  0  0  0  0</a:t>
            </a:r>
          </a:p>
          <a:p>
            <a:pPr marL="0" indent="0">
              <a:buNone/>
            </a:pPr>
            <a:r>
              <a:rPr lang="en-US" dirty="0"/>
              <a:t>1  0  0  0  0  0  </a:t>
            </a:r>
          </a:p>
          <a:p>
            <a:pPr marL="0" indent="0">
              <a:buNone/>
            </a:pPr>
            <a:r>
              <a:rPr lang="en-US" dirty="0"/>
              <a:t>1  0  0  0  0  0</a:t>
            </a:r>
          </a:p>
          <a:p>
            <a:pPr marL="0" indent="0">
              <a:buNone/>
            </a:pPr>
            <a:r>
              <a:rPr lang="en-US" dirty="0"/>
              <a:t>1  0  0  0  0  0  </a:t>
            </a:r>
          </a:p>
          <a:p>
            <a:pPr marL="0" indent="0">
              <a:buNone/>
            </a:pPr>
            <a:r>
              <a:rPr lang="en-US" dirty="0"/>
              <a:t>1  0  0  0  0  0</a:t>
            </a:r>
          </a:p>
          <a:p>
            <a:pPr marL="0" indent="0">
              <a:buNone/>
            </a:pPr>
            <a:r>
              <a:rPr lang="en-US" dirty="0"/>
              <a:t>1  0  0  0  0  0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6386E0-4237-1B33-6926-F380FE52AF7E}"/>
              </a:ext>
            </a:extLst>
          </p:cNvPr>
          <p:cNvSpPr/>
          <p:nvPr/>
        </p:nvSpPr>
        <p:spPr>
          <a:xfrm>
            <a:off x="872024" y="1923279"/>
            <a:ext cx="2067907" cy="3572110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4E0330-8395-E19B-097D-0455CFC00BF1}"/>
                  </a:ext>
                </a:extLst>
              </p:cNvPr>
              <p:cNvSpPr/>
              <p:nvPr/>
            </p:nvSpPr>
            <p:spPr>
              <a:xfrm>
                <a:off x="3071511" y="3156778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4E0330-8395-E19B-097D-0455CFC00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511" y="3156778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01AC988-5344-24FE-1CE2-1383F6EB0D47}"/>
                  </a:ext>
                </a:extLst>
              </p:cNvPr>
              <p:cNvSpPr/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01AC988-5344-24FE-1CE2-1383F6EB0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C0BEEA-79E3-E999-04A3-05B2F1CBA69E}"/>
                  </a:ext>
                </a:extLst>
              </p:cNvPr>
              <p:cNvSpPr/>
              <p:nvPr/>
            </p:nvSpPr>
            <p:spPr>
              <a:xfrm>
                <a:off x="1813072" y="5697736"/>
                <a:ext cx="3942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C0BEEA-79E3-E999-04A3-05B2F1CBA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072" y="5697736"/>
                <a:ext cx="394210" cy="461665"/>
              </a:xfrm>
              <a:prstGeom prst="rect">
                <a:avLst/>
              </a:prstGeom>
              <a:blipFill>
                <a:blip r:embed="rId5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07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Leverage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</p:spPr>
            <p:txBody>
              <a:bodyPr>
                <a:normAutofit fontScale="92500"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how “important” a row is (importance sampling)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r>
                  <a:rPr lang="en-US" dirty="0"/>
                  <a:t> are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leverage scores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(in this case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  <a:blipFill>
                <a:blip r:embed="rId2"/>
                <a:stretch>
                  <a:fillRect l="-928" t="-6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6176" y="3280263"/>
                <a:ext cx="7137400" cy="1291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76" y="3280263"/>
                <a:ext cx="7137400" cy="12917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9B308-1FF2-CF64-4FFF-A2CEAC4C6A82}"/>
              </a:ext>
            </a:extLst>
          </p:cNvPr>
          <p:cNvSpPr txBox="1">
            <a:spLocks/>
          </p:cNvSpPr>
          <p:nvPr/>
        </p:nvSpPr>
        <p:spPr>
          <a:xfrm>
            <a:off x="1160461" y="3429000"/>
            <a:ext cx="830899" cy="103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1  1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FCD8745E-619E-DF57-F8DF-8D96228E2B63}"/>
              </a:ext>
            </a:extLst>
          </p:cNvPr>
          <p:cNvSpPr/>
          <p:nvPr/>
        </p:nvSpPr>
        <p:spPr>
          <a:xfrm>
            <a:off x="1150241" y="3415199"/>
            <a:ext cx="750277" cy="967908"/>
          </a:xfrm>
          <a:prstGeom prst="bracketPair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07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Leverage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func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  −1)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F5C8E-D8B7-41FD-90D0-E09DFD78C63A}"/>
              </a:ext>
            </a:extLst>
          </p:cNvPr>
          <p:cNvSpPr txBox="1">
            <a:spLocks/>
          </p:cNvSpPr>
          <p:nvPr/>
        </p:nvSpPr>
        <p:spPr>
          <a:xfrm>
            <a:off x="1160461" y="3429000"/>
            <a:ext cx="830899" cy="103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6176" y="3280262"/>
                <a:ext cx="7137400" cy="22330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76" y="3280262"/>
                <a:ext cx="7137400" cy="2233031"/>
              </a:xfrm>
              <a:prstGeom prst="rect">
                <a:avLst/>
              </a:prstGeom>
              <a:blipFill>
                <a:blip r:embed="rId3"/>
                <a:stretch>
                  <a:fillRect t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14F092-F99C-8E3B-0B07-BBBD67463217}"/>
              </a:ext>
            </a:extLst>
          </p:cNvPr>
          <p:cNvSpPr txBox="1"/>
          <p:nvPr/>
        </p:nvSpPr>
        <p:spPr>
          <a:xfrm>
            <a:off x="2001580" y="3392787"/>
            <a:ext cx="5911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-1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811FBDA1-0A7C-C4A4-89EB-C6DD24353B5E}"/>
              </a:ext>
            </a:extLst>
          </p:cNvPr>
          <p:cNvSpPr/>
          <p:nvPr/>
        </p:nvSpPr>
        <p:spPr>
          <a:xfrm>
            <a:off x="1974656" y="3484527"/>
            <a:ext cx="564777" cy="810784"/>
          </a:xfrm>
          <a:prstGeom prst="bracketPair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1FBC998F-CE09-EA3D-7ECD-58CAAD408C5A}"/>
              </a:ext>
            </a:extLst>
          </p:cNvPr>
          <p:cNvSpPr/>
          <p:nvPr/>
        </p:nvSpPr>
        <p:spPr>
          <a:xfrm>
            <a:off x="1150241" y="3415199"/>
            <a:ext cx="750277" cy="967908"/>
          </a:xfrm>
          <a:prstGeom prst="bracketPair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99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Leverage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func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  −1)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F5C8E-D8B7-41FD-90D0-E09DFD78C63A}"/>
              </a:ext>
            </a:extLst>
          </p:cNvPr>
          <p:cNvSpPr txBox="1">
            <a:spLocks/>
          </p:cNvSpPr>
          <p:nvPr/>
        </p:nvSpPr>
        <p:spPr>
          <a:xfrm>
            <a:off x="1160461" y="3429000"/>
            <a:ext cx="830899" cy="103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6176" y="3280262"/>
                <a:ext cx="7137400" cy="22330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76" y="3280262"/>
                <a:ext cx="7137400" cy="2233031"/>
              </a:xfrm>
              <a:prstGeom prst="rect">
                <a:avLst/>
              </a:prstGeom>
              <a:blipFill>
                <a:blip r:embed="rId3"/>
                <a:stretch>
                  <a:fillRect t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14F092-F99C-8E3B-0B07-BBBD67463217}"/>
              </a:ext>
            </a:extLst>
          </p:cNvPr>
          <p:cNvSpPr txBox="1"/>
          <p:nvPr/>
        </p:nvSpPr>
        <p:spPr>
          <a:xfrm>
            <a:off x="2001580" y="3392787"/>
            <a:ext cx="5911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-1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811FBDA1-0A7C-C4A4-89EB-C6DD24353B5E}"/>
              </a:ext>
            </a:extLst>
          </p:cNvPr>
          <p:cNvSpPr/>
          <p:nvPr/>
        </p:nvSpPr>
        <p:spPr>
          <a:xfrm>
            <a:off x="1974656" y="3484527"/>
            <a:ext cx="564777" cy="810784"/>
          </a:xfrm>
          <a:prstGeom prst="bracketPair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1FBC998F-CE09-EA3D-7ECD-58CAAD408C5A}"/>
              </a:ext>
            </a:extLst>
          </p:cNvPr>
          <p:cNvSpPr/>
          <p:nvPr/>
        </p:nvSpPr>
        <p:spPr>
          <a:xfrm>
            <a:off x="1150241" y="3415199"/>
            <a:ext cx="750277" cy="967908"/>
          </a:xfrm>
          <a:prstGeom prst="bracketPair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905" y="374089"/>
            <a:ext cx="9740154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Over 50% People CAN’T Solve This!!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F93B-F7F1-0297-90AA-2AAF4FA6A2DC}"/>
              </a:ext>
            </a:extLst>
          </p:cNvPr>
          <p:cNvSpPr txBox="1"/>
          <p:nvPr/>
        </p:nvSpPr>
        <p:spPr>
          <a:xfrm>
            <a:off x="4151566" y="1828086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What comes next?</a:t>
            </a:r>
            <a:endParaRPr lang="en-US" sz="2400" dirty="0"/>
          </a:p>
        </p:txBody>
      </p:sp>
      <p:pic>
        <p:nvPicPr>
          <p:cNvPr id="19" name="Picture 2" descr="An Apple - Clipart World">
            <a:extLst>
              <a:ext uri="{FF2B5EF4-FFF2-40B4-BE49-F238E27FC236}">
                <a16:creationId xmlns:a16="http://schemas.microsoft.com/office/drawing/2014/main" id="{BEB6F265-33C9-494C-B4D6-14968B53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DF7C15-79FA-008E-FCB6-B63FB289BAFB}"/>
              </a:ext>
            </a:extLst>
          </p:cNvPr>
          <p:cNvSpPr txBox="1"/>
          <p:nvPr/>
        </p:nvSpPr>
        <p:spPr>
          <a:xfrm>
            <a:off x="6655598" y="3352340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?</a:t>
            </a:r>
            <a:endParaRPr lang="en-US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E01F25-2D07-F342-D533-F65F3E2EC98A}"/>
              </a:ext>
            </a:extLst>
          </p:cNvPr>
          <p:cNvSpPr txBox="1"/>
          <p:nvPr/>
        </p:nvSpPr>
        <p:spPr>
          <a:xfrm>
            <a:off x="9258232" y="3352340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?</a:t>
            </a:r>
            <a:endParaRPr lang="en-US" sz="3200" dirty="0"/>
          </a:p>
        </p:txBody>
      </p:sp>
      <p:pic>
        <p:nvPicPr>
          <p:cNvPr id="42" name="Picture 2" descr="An Apple - Clipart World">
            <a:extLst>
              <a:ext uri="{FF2B5EF4-FFF2-40B4-BE49-F238E27FC236}">
                <a16:creationId xmlns:a16="http://schemas.microsoft.com/office/drawing/2014/main" id="{1AC5191D-501B-6A59-A257-43C03970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An Apple - Clipart World">
            <a:extLst>
              <a:ext uri="{FF2B5EF4-FFF2-40B4-BE49-F238E27FC236}">
                <a16:creationId xmlns:a16="http://schemas.microsoft.com/office/drawing/2014/main" id="{5162FC91-0220-A947-966D-EB3A8577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n Apple - Clipart World">
            <a:extLst>
              <a:ext uri="{FF2B5EF4-FFF2-40B4-BE49-F238E27FC236}">
                <a16:creationId xmlns:a16="http://schemas.microsoft.com/office/drawing/2014/main" id="{85030709-F637-4B23-9F5B-4BA7B165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n Apple - Clipart World">
            <a:extLst>
              <a:ext uri="{FF2B5EF4-FFF2-40B4-BE49-F238E27FC236}">
                <a16:creationId xmlns:a16="http://schemas.microsoft.com/office/drawing/2014/main" id="{E4CB0A70-4E93-2B86-B0F8-B6FBDD3D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An Apple - Clipart World">
            <a:extLst>
              <a:ext uri="{FF2B5EF4-FFF2-40B4-BE49-F238E27FC236}">
                <a16:creationId xmlns:a16="http://schemas.microsoft.com/office/drawing/2014/main" id="{9598C61E-9937-F249-B756-3A91DC43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n Apple - Clipart World">
            <a:extLst>
              <a:ext uri="{FF2B5EF4-FFF2-40B4-BE49-F238E27FC236}">
                <a16:creationId xmlns:a16="http://schemas.microsoft.com/office/drawing/2014/main" id="{9A439FC4-23F6-79D7-D044-5E44814A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271506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n Apple - Clipart World">
            <a:extLst>
              <a:ext uri="{FF2B5EF4-FFF2-40B4-BE49-F238E27FC236}">
                <a16:creationId xmlns:a16="http://schemas.microsoft.com/office/drawing/2014/main" id="{C9BDF629-B1CC-B9C5-69CB-EF16B25E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271506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An Apple - Clipart World">
            <a:extLst>
              <a:ext uri="{FF2B5EF4-FFF2-40B4-BE49-F238E27FC236}">
                <a16:creationId xmlns:a16="http://schemas.microsoft.com/office/drawing/2014/main" id="{F1A2EDB6-7036-BF94-DAC8-E84437C8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326092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An Apple - Clipart World">
            <a:extLst>
              <a:ext uri="{FF2B5EF4-FFF2-40B4-BE49-F238E27FC236}">
                <a16:creationId xmlns:a16="http://schemas.microsoft.com/office/drawing/2014/main" id="{34420952-4EFB-65CF-F584-A9EE37E3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326091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An Apple - Clipart World">
            <a:extLst>
              <a:ext uri="{FF2B5EF4-FFF2-40B4-BE49-F238E27FC236}">
                <a16:creationId xmlns:a16="http://schemas.microsoft.com/office/drawing/2014/main" id="{A4217796-08E4-79A3-051B-894C3CF6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An Apple - Clipart World">
            <a:extLst>
              <a:ext uri="{FF2B5EF4-FFF2-40B4-BE49-F238E27FC236}">
                <a16:creationId xmlns:a16="http://schemas.microsoft.com/office/drawing/2014/main" id="{60D37978-F604-5836-0EDB-4B7EDB4C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93711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n Apple - Clipart World">
            <a:extLst>
              <a:ext uri="{FF2B5EF4-FFF2-40B4-BE49-F238E27FC236}">
                <a16:creationId xmlns:a16="http://schemas.microsoft.com/office/drawing/2014/main" id="{D5098B1C-4F96-FF51-7249-73D7C690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93711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An Apple - Clipart World">
            <a:extLst>
              <a:ext uri="{FF2B5EF4-FFF2-40B4-BE49-F238E27FC236}">
                <a16:creationId xmlns:a16="http://schemas.microsoft.com/office/drawing/2014/main" id="{7E0285EC-4AA2-7FC1-9CFF-0FEFEDB2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93711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106672-64D2-5D78-A5BA-AE077E8D8480}"/>
              </a:ext>
            </a:extLst>
          </p:cNvPr>
          <p:cNvSpPr txBox="1"/>
          <p:nvPr/>
        </p:nvSpPr>
        <p:spPr>
          <a:xfrm>
            <a:off x="497540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B4F110-8C09-1DE6-2BA1-1B74CBBD5121}"/>
              </a:ext>
            </a:extLst>
          </p:cNvPr>
          <p:cNvSpPr txBox="1"/>
          <p:nvPr/>
        </p:nvSpPr>
        <p:spPr>
          <a:xfrm>
            <a:off x="2207377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  <a:endParaRPr 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CA5E64-8339-9754-6039-7FC89FB7AC87}"/>
              </a:ext>
            </a:extLst>
          </p:cNvPr>
          <p:cNvSpPr txBox="1"/>
          <p:nvPr/>
        </p:nvSpPr>
        <p:spPr>
          <a:xfrm>
            <a:off x="4286405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6962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Leverage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func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=(0  1)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F5C8E-D8B7-41FD-90D0-E09DFD78C63A}"/>
              </a:ext>
            </a:extLst>
          </p:cNvPr>
          <p:cNvSpPr txBox="1">
            <a:spLocks/>
          </p:cNvSpPr>
          <p:nvPr/>
        </p:nvSpPr>
        <p:spPr>
          <a:xfrm>
            <a:off x="1160461" y="3429000"/>
            <a:ext cx="830899" cy="103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6176" y="3280262"/>
                <a:ext cx="7137400" cy="22330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0+0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76" y="3280262"/>
                <a:ext cx="7137400" cy="2233031"/>
              </a:xfrm>
              <a:prstGeom prst="rect">
                <a:avLst/>
              </a:prstGeom>
              <a:blipFill>
                <a:blip r:embed="rId3"/>
                <a:stretch>
                  <a:fillRect t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14F092-F99C-8E3B-0B07-BBBD67463217}"/>
              </a:ext>
            </a:extLst>
          </p:cNvPr>
          <p:cNvSpPr txBox="1"/>
          <p:nvPr/>
        </p:nvSpPr>
        <p:spPr>
          <a:xfrm>
            <a:off x="2001580" y="3392787"/>
            <a:ext cx="5911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1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811FBDA1-0A7C-C4A4-89EB-C6DD24353B5E}"/>
              </a:ext>
            </a:extLst>
          </p:cNvPr>
          <p:cNvSpPr/>
          <p:nvPr/>
        </p:nvSpPr>
        <p:spPr>
          <a:xfrm>
            <a:off x="1974656" y="3484527"/>
            <a:ext cx="564777" cy="810784"/>
          </a:xfrm>
          <a:prstGeom prst="bracketPair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1FBC998F-CE09-EA3D-7ECD-58CAAD408C5A}"/>
              </a:ext>
            </a:extLst>
          </p:cNvPr>
          <p:cNvSpPr/>
          <p:nvPr/>
        </p:nvSpPr>
        <p:spPr>
          <a:xfrm>
            <a:off x="1150241" y="3415199"/>
            <a:ext cx="750277" cy="967908"/>
          </a:xfrm>
          <a:prstGeom prst="bracketPair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81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Leverage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func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  0)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F5C8E-D8B7-41FD-90D0-E09DFD78C63A}"/>
              </a:ext>
            </a:extLst>
          </p:cNvPr>
          <p:cNvSpPr txBox="1">
            <a:spLocks/>
          </p:cNvSpPr>
          <p:nvPr/>
        </p:nvSpPr>
        <p:spPr>
          <a:xfrm>
            <a:off x="1160461" y="3280263"/>
            <a:ext cx="830899" cy="3212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1  0</a:t>
            </a:r>
          </a:p>
          <a:p>
            <a:pPr marL="0" indent="0">
              <a:buNone/>
            </a:pPr>
            <a:r>
              <a:rPr lang="en-US" dirty="0"/>
              <a:t>1  0</a:t>
            </a:r>
          </a:p>
          <a:p>
            <a:pPr marL="0" indent="0">
              <a:buNone/>
            </a:pPr>
            <a:r>
              <a:rPr lang="en-US" dirty="0"/>
              <a:t>1  0</a:t>
            </a:r>
          </a:p>
          <a:p>
            <a:pPr marL="0" indent="0">
              <a:buNone/>
            </a:pPr>
            <a:r>
              <a:rPr lang="en-US" dirty="0"/>
              <a:t>1  0</a:t>
            </a:r>
          </a:p>
          <a:p>
            <a:pPr marL="0" indent="0">
              <a:buNone/>
            </a:pPr>
            <a:r>
              <a:rPr lang="en-US" dirty="0"/>
              <a:t>1  0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0  1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6176" y="3280262"/>
                <a:ext cx="7137400" cy="22330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 and in fact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76" y="3280262"/>
                <a:ext cx="7137400" cy="2233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14F092-F99C-8E3B-0B07-BBBD67463217}"/>
              </a:ext>
            </a:extLst>
          </p:cNvPr>
          <p:cNvSpPr txBox="1"/>
          <p:nvPr/>
        </p:nvSpPr>
        <p:spPr>
          <a:xfrm>
            <a:off x="2001580" y="3392787"/>
            <a:ext cx="5911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0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811FBDA1-0A7C-C4A4-89EB-C6DD24353B5E}"/>
              </a:ext>
            </a:extLst>
          </p:cNvPr>
          <p:cNvSpPr/>
          <p:nvPr/>
        </p:nvSpPr>
        <p:spPr>
          <a:xfrm>
            <a:off x="1974656" y="3484527"/>
            <a:ext cx="564777" cy="810784"/>
          </a:xfrm>
          <a:prstGeom prst="bracketPair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1FBC998F-CE09-EA3D-7ECD-58CAAD408C5A}"/>
              </a:ext>
            </a:extLst>
          </p:cNvPr>
          <p:cNvSpPr/>
          <p:nvPr/>
        </p:nvSpPr>
        <p:spPr>
          <a:xfrm>
            <a:off x="1150241" y="3280262"/>
            <a:ext cx="750277" cy="3039035"/>
          </a:xfrm>
          <a:prstGeom prst="bracketPair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Leverage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</p:spPr>
            <p:txBody>
              <a:bodyPr>
                <a:normAutofit fontScale="92500"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how “important” a row is (importance sampling)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r>
                  <a:rPr lang="en-US" dirty="0"/>
                  <a:t> are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leverage scores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(in this case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  <a:blipFill>
                <a:blip r:embed="rId2"/>
                <a:stretch>
                  <a:fillRect l="-928" t="-6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F5C8E-D8B7-41FD-90D0-E09DFD78C63A}"/>
              </a:ext>
            </a:extLst>
          </p:cNvPr>
          <p:cNvSpPr txBox="1">
            <a:spLocks/>
          </p:cNvSpPr>
          <p:nvPr/>
        </p:nvSpPr>
        <p:spPr>
          <a:xfrm>
            <a:off x="1160461" y="3429000"/>
            <a:ext cx="830899" cy="103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F5A66E-06E2-49EC-B1D6-6A0DD09DADFE}"/>
              </a:ext>
            </a:extLst>
          </p:cNvPr>
          <p:cNvSpPr/>
          <p:nvPr/>
        </p:nvSpPr>
        <p:spPr>
          <a:xfrm>
            <a:off x="1035596" y="3280262"/>
            <a:ext cx="955764" cy="117997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6176" y="3280263"/>
                <a:ext cx="7137400" cy="1291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Take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  −1)</m:t>
                    </m:r>
                  </m:oMath>
                </a14:m>
                <a:r>
                  <a:rPr lang="en-US" dirty="0"/>
                  <a:t> to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Take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=(0  1)</m:t>
                    </m:r>
                  </m:oMath>
                </a14:m>
                <a:r>
                  <a:rPr lang="en-US" dirty="0"/>
                  <a:t> to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76" y="3280263"/>
                <a:ext cx="7137400" cy="1291738"/>
              </a:xfrm>
              <a:prstGeom prst="rect">
                <a:avLst/>
              </a:prstGeom>
              <a:blipFill>
                <a:blip r:embed="rId3"/>
                <a:stretch>
                  <a:fillRect l="-1537" t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712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Leverage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</p:spPr>
            <p:txBody>
              <a:bodyPr>
                <a:normAutofit fontScale="92500"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how “important” a row is (importance sampling)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r>
                  <a:rPr lang="en-US" dirty="0"/>
                  <a:t> are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leverage scores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(in this case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54637"/>
              </a:xfrm>
              <a:blipFill>
                <a:blip r:embed="rId2"/>
                <a:stretch>
                  <a:fillRect l="-928" t="-6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F5C8E-D8B7-41FD-90D0-E09DFD78C63A}"/>
              </a:ext>
            </a:extLst>
          </p:cNvPr>
          <p:cNvSpPr txBox="1">
            <a:spLocks/>
          </p:cNvSpPr>
          <p:nvPr/>
        </p:nvSpPr>
        <p:spPr>
          <a:xfrm>
            <a:off x="1160461" y="3429000"/>
            <a:ext cx="830899" cy="103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F5A66E-06E2-49EC-B1D6-6A0DD09DADFE}"/>
              </a:ext>
            </a:extLst>
          </p:cNvPr>
          <p:cNvSpPr/>
          <p:nvPr/>
        </p:nvSpPr>
        <p:spPr>
          <a:xfrm>
            <a:off x="1035596" y="3280262"/>
            <a:ext cx="955764" cy="117997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6176" y="3280263"/>
                <a:ext cx="7137400" cy="1291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Take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  −1)</m:t>
                    </m:r>
                  </m:oMath>
                </a14:m>
                <a:r>
                  <a:rPr lang="en-US" dirty="0"/>
                  <a:t> to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Take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=(0  1)</m:t>
                    </m:r>
                  </m:oMath>
                </a14:m>
                <a:r>
                  <a:rPr lang="en-US" dirty="0"/>
                  <a:t> to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685B05D-1BFE-4096-A89B-DAE623BE9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76" y="3280263"/>
                <a:ext cx="7137400" cy="1291738"/>
              </a:xfrm>
              <a:prstGeom prst="rect">
                <a:avLst/>
              </a:prstGeom>
              <a:blipFill>
                <a:blip r:embed="rId3"/>
                <a:stretch>
                  <a:fillRect l="-1537" t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284613-2762-4D9C-ABEE-FF9494F9B140}"/>
                  </a:ext>
                </a:extLst>
              </p:cNvPr>
              <p:cNvSpPr/>
              <p:nvPr/>
            </p:nvSpPr>
            <p:spPr>
              <a:xfrm>
                <a:off x="838200" y="4741397"/>
                <a:ext cx="8747760" cy="545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284613-2762-4D9C-ABEE-FF9494F9B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41397"/>
                <a:ext cx="8747760" cy="545599"/>
              </a:xfrm>
              <a:prstGeom prst="rect">
                <a:avLst/>
              </a:prstGeom>
              <a:blipFill>
                <a:blip r:embed="rId4"/>
                <a:stretch>
                  <a:fillRect t="-11236" b="-28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2C6FDC5-9D7A-473F-94F3-314DDF53F4B2}"/>
              </a:ext>
            </a:extLst>
          </p:cNvPr>
          <p:cNvSpPr/>
          <p:nvPr/>
        </p:nvSpPr>
        <p:spPr>
          <a:xfrm>
            <a:off x="6464349" y="4460240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1033BA-0E27-4088-8087-E3359DE04A0E}"/>
                  </a:ext>
                </a:extLst>
              </p:cNvPr>
              <p:cNvSpPr/>
              <p:nvPr/>
            </p:nvSpPr>
            <p:spPr>
              <a:xfrm>
                <a:off x="7309942" y="4863571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1033BA-0E27-4088-8087-E3359DE04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2" y="4863571"/>
                <a:ext cx="5413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AB99DEF-C71F-4B2E-98CF-1C9ED3B97B1B}"/>
              </a:ext>
            </a:extLst>
          </p:cNvPr>
          <p:cNvSpPr/>
          <p:nvPr/>
        </p:nvSpPr>
        <p:spPr>
          <a:xfrm>
            <a:off x="6464349" y="5766872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9AACE4-2015-4991-A968-0A6B86CCE79B}"/>
                  </a:ext>
                </a:extLst>
              </p:cNvPr>
              <p:cNvSpPr/>
              <p:nvPr/>
            </p:nvSpPr>
            <p:spPr>
              <a:xfrm>
                <a:off x="7327191" y="5702509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9AACE4-2015-4991-A968-0A6B86CCE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191" y="5702509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316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Leverage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0155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Leverage score sampling: </a:t>
                </a: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probability proportional to leverage score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Rescale sampled rows to form subspace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0155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46A636-77AD-5D1D-18AE-4362DD55A58C}"/>
                  </a:ext>
                </a:extLst>
              </p:cNvPr>
              <p:cNvSpPr/>
              <p:nvPr/>
            </p:nvSpPr>
            <p:spPr>
              <a:xfrm>
                <a:off x="1814374" y="3891167"/>
                <a:ext cx="7751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46A636-77AD-5D1D-18AE-4362DD55A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374" y="3891167"/>
                <a:ext cx="77511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456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Linear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838200" y="1825625"/>
            <a:ext cx="1298331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4937665" y="1785332"/>
                <a:ext cx="6949075" cy="4584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Find the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“Least squares” optimization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sz="3200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sz="3200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Find a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acc>
                              <m:accPr>
                                <m:chr m:val="̂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≤(1+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en-US" sz="3200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65" y="1785332"/>
                <a:ext cx="6949075" cy="4584460"/>
              </a:xfrm>
              <a:prstGeom prst="rect">
                <a:avLst/>
              </a:prstGeom>
              <a:blipFill>
                <a:blip r:embed="rId2"/>
                <a:stretch>
                  <a:fillRect l="-2018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/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/>
              <p:nvPr/>
            </p:nvSpPr>
            <p:spPr>
              <a:xfrm>
                <a:off x="1290260" y="4981577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60" y="4981577"/>
                <a:ext cx="441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69E2A8B-A49E-4FA9-B2FB-F51DC002BD82}"/>
              </a:ext>
            </a:extLst>
          </p:cNvPr>
          <p:cNvSpPr/>
          <p:nvPr/>
        </p:nvSpPr>
        <p:spPr>
          <a:xfrm>
            <a:off x="2601116" y="1825625"/>
            <a:ext cx="398585" cy="148907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53D185-B675-497D-BE00-CB16F72C7CBD}"/>
                  </a:ext>
                </a:extLst>
              </p:cNvPr>
              <p:cNvSpPr/>
              <p:nvPr/>
            </p:nvSpPr>
            <p:spPr>
              <a:xfrm>
                <a:off x="2171718" y="2410400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53D185-B675-497D-BE00-CB16F72C7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18" y="2410400"/>
                <a:ext cx="4412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6109F9-E905-4D8E-A88E-B5A61C5E3DEB}"/>
                  </a:ext>
                </a:extLst>
              </p:cNvPr>
              <p:cNvSpPr/>
              <p:nvPr/>
            </p:nvSpPr>
            <p:spPr>
              <a:xfrm>
                <a:off x="2601116" y="3343246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6109F9-E905-4D8E-A88E-B5A61C5E3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116" y="3343246"/>
                <a:ext cx="4235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C35C082-1390-4713-91EF-C3B370952147}"/>
              </a:ext>
            </a:extLst>
          </p:cNvPr>
          <p:cNvSpPr/>
          <p:nvPr/>
        </p:nvSpPr>
        <p:spPr>
          <a:xfrm>
            <a:off x="3793298" y="1825624"/>
            <a:ext cx="398585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1FFB1F-EF69-4C18-9B81-00543A9C6C1D}"/>
                  </a:ext>
                </a:extLst>
              </p:cNvPr>
              <p:cNvSpPr/>
              <p:nvPr/>
            </p:nvSpPr>
            <p:spPr>
              <a:xfrm>
                <a:off x="3327080" y="3156777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1FFB1F-EF69-4C18-9B81-00543A9C6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80" y="3156777"/>
                <a:ext cx="43518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FBD636-81EC-499D-B6CF-392BC7E22A2E}"/>
                  </a:ext>
                </a:extLst>
              </p:cNvPr>
              <p:cNvSpPr/>
              <p:nvPr/>
            </p:nvSpPr>
            <p:spPr>
              <a:xfrm>
                <a:off x="3806842" y="498157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FBD636-81EC-499D-B6CF-392BC7E22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842" y="4981577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4164B-232C-4B6F-A24D-7F47CF6A505B}"/>
                  </a:ext>
                </a:extLst>
              </p:cNvPr>
              <p:cNvSpPr/>
              <p:nvPr/>
            </p:nvSpPr>
            <p:spPr>
              <a:xfrm>
                <a:off x="3111316" y="2410400"/>
                <a:ext cx="431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4164B-232C-4B6F-A24D-7F47CF6A5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316" y="2410400"/>
                <a:ext cx="43152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/>
              <p:nvPr/>
            </p:nvSpPr>
            <p:spPr>
              <a:xfrm>
                <a:off x="1216681" y="304374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81" y="3043745"/>
                <a:ext cx="54136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647609-DF3F-4297-B40D-B194368B791A}"/>
                  </a:ext>
                </a:extLst>
              </p:cNvPr>
              <p:cNvSpPr/>
              <p:nvPr/>
            </p:nvSpPr>
            <p:spPr>
              <a:xfrm>
                <a:off x="3738643" y="3050858"/>
                <a:ext cx="507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647609-DF3F-4297-B40D-B194368B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643" y="3050858"/>
                <a:ext cx="50789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03A7F9-D485-42F0-8136-98003ED28E53}"/>
                  </a:ext>
                </a:extLst>
              </p:cNvPr>
              <p:cNvSpPr/>
              <p:nvPr/>
            </p:nvSpPr>
            <p:spPr>
              <a:xfrm>
                <a:off x="2579439" y="2427111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03A7F9-D485-42F0-8136-98003ED28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439" y="2427111"/>
                <a:ext cx="46807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757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Linear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2262789" y="2944017"/>
            <a:ext cx="1298331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820546" y="1902551"/>
                <a:ext cx="1065707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0" dirty="0"/>
                  <a:t>and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;−1</m:t>
                        </m:r>
                      </m:e>
                    </m:d>
                  </m:oMath>
                </a14:m>
                <a:r>
                  <a:rPr lang="en-US" sz="3200" b="0" dirty="0">
                    <a:solidFill>
                      <a:srgbClr val="C00000"/>
                    </a:solidFill>
                  </a:rPr>
                  <a:t>, </a:t>
                </a:r>
                <a:r>
                  <a:rPr lang="en-US" sz="3200" b="0" dirty="0"/>
                  <a:t>then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𝐵𝑦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sz="3200" b="0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46" y="1902551"/>
                <a:ext cx="10657079" cy="1569660"/>
              </a:xfrm>
              <a:prstGeom prst="rect">
                <a:avLst/>
              </a:prstGeom>
              <a:blipFill>
                <a:blip r:embed="rId2"/>
                <a:stretch>
                  <a:fillRect l="-1316"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/>
              <p:nvPr/>
            </p:nvSpPr>
            <p:spPr>
              <a:xfrm>
                <a:off x="1729849" y="4275170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849" y="4275170"/>
                <a:ext cx="43518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/>
              <p:nvPr/>
            </p:nvSpPr>
            <p:spPr>
              <a:xfrm>
                <a:off x="2714849" y="6099969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849" y="6099969"/>
                <a:ext cx="441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69E2A8B-A49E-4FA9-B2FB-F51DC002BD82}"/>
              </a:ext>
            </a:extLst>
          </p:cNvPr>
          <p:cNvSpPr/>
          <p:nvPr/>
        </p:nvSpPr>
        <p:spPr>
          <a:xfrm>
            <a:off x="4025705" y="2944017"/>
            <a:ext cx="398585" cy="148907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53D185-B675-497D-BE00-CB16F72C7CBD}"/>
                  </a:ext>
                </a:extLst>
              </p:cNvPr>
              <p:cNvSpPr/>
              <p:nvPr/>
            </p:nvSpPr>
            <p:spPr>
              <a:xfrm>
                <a:off x="3596307" y="3528792"/>
                <a:ext cx="3995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53D185-B675-497D-BE00-CB16F72C7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307" y="3528792"/>
                <a:ext cx="39959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6109F9-E905-4D8E-A88E-B5A61C5E3DEB}"/>
                  </a:ext>
                </a:extLst>
              </p:cNvPr>
              <p:cNvSpPr/>
              <p:nvPr/>
            </p:nvSpPr>
            <p:spPr>
              <a:xfrm>
                <a:off x="4025705" y="4461638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6109F9-E905-4D8E-A88E-B5A61C5E3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705" y="4461638"/>
                <a:ext cx="3850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C35C082-1390-4713-91EF-C3B370952147}"/>
              </a:ext>
            </a:extLst>
          </p:cNvPr>
          <p:cNvSpPr/>
          <p:nvPr/>
        </p:nvSpPr>
        <p:spPr>
          <a:xfrm>
            <a:off x="5217887" y="2944016"/>
            <a:ext cx="398585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1FFB1F-EF69-4C18-9B81-00543A9C6C1D}"/>
                  </a:ext>
                </a:extLst>
              </p:cNvPr>
              <p:cNvSpPr/>
              <p:nvPr/>
            </p:nvSpPr>
            <p:spPr>
              <a:xfrm>
                <a:off x="4751669" y="4275169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1FFB1F-EF69-4C18-9B81-00543A9C6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69" y="4275169"/>
                <a:ext cx="43518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FBD636-81EC-499D-B6CF-392BC7E22A2E}"/>
                  </a:ext>
                </a:extLst>
              </p:cNvPr>
              <p:cNvSpPr/>
              <p:nvPr/>
            </p:nvSpPr>
            <p:spPr>
              <a:xfrm>
                <a:off x="5231431" y="609996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FBD636-81EC-499D-B6CF-392BC7E22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31" y="609996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4164B-232C-4B6F-A24D-7F47CF6A505B}"/>
                  </a:ext>
                </a:extLst>
              </p:cNvPr>
              <p:cNvSpPr/>
              <p:nvPr/>
            </p:nvSpPr>
            <p:spPr>
              <a:xfrm>
                <a:off x="4535905" y="3528792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4164B-232C-4B6F-A24D-7F47CF6A5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905" y="3528792"/>
                <a:ext cx="43473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/>
              <p:nvPr/>
            </p:nvSpPr>
            <p:spPr>
              <a:xfrm>
                <a:off x="2641270" y="416213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270" y="4162137"/>
                <a:ext cx="54136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647609-DF3F-4297-B40D-B194368B791A}"/>
                  </a:ext>
                </a:extLst>
              </p:cNvPr>
              <p:cNvSpPr/>
              <p:nvPr/>
            </p:nvSpPr>
            <p:spPr>
              <a:xfrm>
                <a:off x="5163232" y="4169250"/>
                <a:ext cx="507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647609-DF3F-4297-B40D-B194368B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232" y="4169250"/>
                <a:ext cx="50789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03A7F9-D485-42F0-8136-98003ED28E53}"/>
                  </a:ext>
                </a:extLst>
              </p:cNvPr>
              <p:cNvSpPr/>
              <p:nvPr/>
            </p:nvSpPr>
            <p:spPr>
              <a:xfrm>
                <a:off x="4004028" y="3545503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03A7F9-D485-42F0-8136-98003ED28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028" y="3545503"/>
                <a:ext cx="46807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07700A6-2624-979D-1AD3-E68C3BC5A55A}"/>
              </a:ext>
            </a:extLst>
          </p:cNvPr>
          <p:cNvSpPr/>
          <p:nvPr/>
        </p:nvSpPr>
        <p:spPr>
          <a:xfrm>
            <a:off x="7421490" y="2930982"/>
            <a:ext cx="1298331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7EFDFC-2DAA-E2B5-F7F4-AD3C45368104}"/>
                  </a:ext>
                </a:extLst>
              </p:cNvPr>
              <p:cNvSpPr/>
              <p:nvPr/>
            </p:nvSpPr>
            <p:spPr>
              <a:xfrm>
                <a:off x="6888550" y="4262135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7EFDFC-2DAA-E2B5-F7F4-AD3C45368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550" y="4262135"/>
                <a:ext cx="43518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3896DD-7D2D-250C-F876-9D689DA417FD}"/>
                  </a:ext>
                </a:extLst>
              </p:cNvPr>
              <p:cNvSpPr/>
              <p:nvPr/>
            </p:nvSpPr>
            <p:spPr>
              <a:xfrm>
                <a:off x="7873550" y="6086934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3896DD-7D2D-250C-F876-9D689DA41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550" y="6086934"/>
                <a:ext cx="44127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3703B7-5A35-BF40-39E3-5427BE1C8762}"/>
              </a:ext>
            </a:extLst>
          </p:cNvPr>
          <p:cNvSpPr/>
          <p:nvPr/>
        </p:nvSpPr>
        <p:spPr>
          <a:xfrm>
            <a:off x="9684055" y="2944016"/>
            <a:ext cx="398585" cy="1427959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418168-BAAD-6207-CA83-C83E1B0C2819}"/>
                  </a:ext>
                </a:extLst>
              </p:cNvPr>
              <p:cNvSpPr/>
              <p:nvPr/>
            </p:nvSpPr>
            <p:spPr>
              <a:xfrm>
                <a:off x="9598236" y="4554523"/>
                <a:ext cx="4988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418168-BAAD-6207-CA83-C83E1B0C2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236" y="4554523"/>
                <a:ext cx="498855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0AA7604-4E43-6BCB-4977-EE105EC65E71}"/>
              </a:ext>
            </a:extLst>
          </p:cNvPr>
          <p:cNvSpPr/>
          <p:nvPr/>
        </p:nvSpPr>
        <p:spPr>
          <a:xfrm>
            <a:off x="8976150" y="2930982"/>
            <a:ext cx="398585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1035EDC-FF3D-E227-3475-B77AFDC93C96}"/>
                  </a:ext>
                </a:extLst>
              </p:cNvPr>
              <p:cNvSpPr/>
              <p:nvPr/>
            </p:nvSpPr>
            <p:spPr>
              <a:xfrm>
                <a:off x="8976150" y="6086934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1035EDC-FF3D-E227-3475-B77AFDC93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150" y="6086934"/>
                <a:ext cx="42351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588DE8-F71F-F8EB-FF2F-0F8BF98BF0B8}"/>
                  </a:ext>
                </a:extLst>
              </p:cNvPr>
              <p:cNvSpPr/>
              <p:nvPr/>
            </p:nvSpPr>
            <p:spPr>
              <a:xfrm>
                <a:off x="7799971" y="4149102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588DE8-F71F-F8EB-FF2F-0F8BF98BF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971" y="4149102"/>
                <a:ext cx="541367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05A440-BB55-33CE-4C7B-877BE088775B}"/>
                  </a:ext>
                </a:extLst>
              </p:cNvPr>
              <p:cNvSpPr/>
              <p:nvPr/>
            </p:nvSpPr>
            <p:spPr>
              <a:xfrm>
                <a:off x="8947990" y="4149101"/>
                <a:ext cx="507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05A440-BB55-33CE-4C7B-877BE08877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990" y="4149101"/>
                <a:ext cx="50789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7E3162-E41E-F4E4-F0B6-48B317E068F7}"/>
                  </a:ext>
                </a:extLst>
              </p:cNvPr>
              <p:cNvSpPr/>
              <p:nvPr/>
            </p:nvSpPr>
            <p:spPr>
              <a:xfrm>
                <a:off x="9662378" y="3545502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7E3162-E41E-F4E4-F0B6-48B317E06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378" y="3545502"/>
                <a:ext cx="46807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66194F30-C9A3-4692-E530-AEBE7AB9F8A6}"/>
              </a:ext>
            </a:extLst>
          </p:cNvPr>
          <p:cNvSpPr/>
          <p:nvPr/>
        </p:nvSpPr>
        <p:spPr>
          <a:xfrm>
            <a:off x="9691142" y="4534661"/>
            <a:ext cx="398585" cy="388641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3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820546" y="1902551"/>
                <a:ext cx="1065707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0" dirty="0"/>
                  <a:t>and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;−1</m:t>
                        </m:r>
                      </m:e>
                    </m:d>
                  </m:oMath>
                </a14:m>
                <a:r>
                  <a:rPr lang="en-US" sz="3200" b="0" dirty="0">
                    <a:solidFill>
                      <a:srgbClr val="C00000"/>
                    </a:solidFill>
                  </a:rPr>
                  <a:t>, </a:t>
                </a:r>
                <a:r>
                  <a:rPr lang="en-US" sz="3200" b="0" dirty="0"/>
                  <a:t>then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𝐵𝑦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b="0" dirty="0"/>
                  <a:t>If “free” access to all entries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b="0" dirty="0"/>
                  <a:t>, suffices to find a subspace embedding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b="0" dirty="0"/>
                  <a:t> and then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𝐵𝑦</m:t>
                            </m:r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46" y="1902551"/>
                <a:ext cx="10657079" cy="1569660"/>
              </a:xfrm>
              <a:prstGeom prst="rect">
                <a:avLst/>
              </a:prstGeom>
              <a:blipFill>
                <a:blip r:embed="rId2"/>
                <a:stretch>
                  <a:fillRect l="-1316" t="-4651" r="-286" b="-1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536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Linear Regression to Polynomial Regression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384A19-00F9-B1D0-886A-2D3E0D37274D}"/>
              </a:ext>
            </a:extLst>
          </p:cNvPr>
          <p:cNvSpPr/>
          <p:nvPr/>
        </p:nvSpPr>
        <p:spPr>
          <a:xfrm>
            <a:off x="838200" y="1825625"/>
            <a:ext cx="1298331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752841-62AE-6DF7-646C-9FECDBF85166}"/>
                  </a:ext>
                </a:extLst>
              </p:cNvPr>
              <p:cNvSpPr/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752841-62AE-6DF7-646C-9FECDBF85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64643C-C928-76F2-507D-B0CA3D44B3F0}"/>
                  </a:ext>
                </a:extLst>
              </p:cNvPr>
              <p:cNvSpPr/>
              <p:nvPr/>
            </p:nvSpPr>
            <p:spPr>
              <a:xfrm>
                <a:off x="1290260" y="4981577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64643C-C928-76F2-507D-B0CA3D44B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60" y="4981577"/>
                <a:ext cx="4412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6DA2B03C-AFFB-35CD-4C3E-9D0612FFF6D5}"/>
              </a:ext>
            </a:extLst>
          </p:cNvPr>
          <p:cNvSpPr/>
          <p:nvPr/>
        </p:nvSpPr>
        <p:spPr>
          <a:xfrm>
            <a:off x="2601116" y="1825625"/>
            <a:ext cx="398585" cy="148907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AC3C04-E3B9-5E03-A425-7F0EDB3F6208}"/>
                  </a:ext>
                </a:extLst>
              </p:cNvPr>
              <p:cNvSpPr/>
              <p:nvPr/>
            </p:nvSpPr>
            <p:spPr>
              <a:xfrm>
                <a:off x="2171718" y="2410400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AC3C04-E3B9-5E03-A425-7F0EDB3F6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18" y="2410400"/>
                <a:ext cx="441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680850-7572-CAC4-165A-9FB1DA1DFA1E}"/>
                  </a:ext>
                </a:extLst>
              </p:cNvPr>
              <p:cNvSpPr/>
              <p:nvPr/>
            </p:nvSpPr>
            <p:spPr>
              <a:xfrm>
                <a:off x="2601116" y="3343246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680850-7572-CAC4-165A-9FB1DA1DF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116" y="3343246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9CA79E81-5F07-443D-D36E-B73D9C912E18}"/>
              </a:ext>
            </a:extLst>
          </p:cNvPr>
          <p:cNvSpPr/>
          <p:nvPr/>
        </p:nvSpPr>
        <p:spPr>
          <a:xfrm>
            <a:off x="3793298" y="1825624"/>
            <a:ext cx="398585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75A1B76-BD01-365B-06FA-6756562297F7}"/>
                  </a:ext>
                </a:extLst>
              </p:cNvPr>
              <p:cNvSpPr/>
              <p:nvPr/>
            </p:nvSpPr>
            <p:spPr>
              <a:xfrm>
                <a:off x="3327080" y="3156777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75A1B76-BD01-365B-06FA-675656229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80" y="3156777"/>
                <a:ext cx="43518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E8AB73F-E04B-31F5-40CB-70125BD702D0}"/>
                  </a:ext>
                </a:extLst>
              </p:cNvPr>
              <p:cNvSpPr/>
              <p:nvPr/>
            </p:nvSpPr>
            <p:spPr>
              <a:xfrm>
                <a:off x="3806842" y="498157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E8AB73F-E04B-31F5-40CB-70125BD70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842" y="4981577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BA1F7F3-44EA-1BF2-7C57-E4482F5ECC3B}"/>
                  </a:ext>
                </a:extLst>
              </p:cNvPr>
              <p:cNvSpPr/>
              <p:nvPr/>
            </p:nvSpPr>
            <p:spPr>
              <a:xfrm>
                <a:off x="3111316" y="2410400"/>
                <a:ext cx="431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BA1F7F3-44EA-1BF2-7C57-E4482F5EC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316" y="2410400"/>
                <a:ext cx="43152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F7CAD8F-F45C-093D-15DB-FE7B0E91E0D8}"/>
                  </a:ext>
                </a:extLst>
              </p:cNvPr>
              <p:cNvSpPr/>
              <p:nvPr/>
            </p:nvSpPr>
            <p:spPr>
              <a:xfrm>
                <a:off x="1216681" y="304374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F7CAD8F-F45C-093D-15DB-FE7B0E91E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81" y="3043745"/>
                <a:ext cx="54136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EE74D5-6826-BD9C-41A6-2F5C7E912AAF}"/>
                  </a:ext>
                </a:extLst>
              </p:cNvPr>
              <p:cNvSpPr/>
              <p:nvPr/>
            </p:nvSpPr>
            <p:spPr>
              <a:xfrm>
                <a:off x="3738643" y="3050858"/>
                <a:ext cx="507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EE74D5-6826-BD9C-41A6-2F5C7E912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643" y="3050858"/>
                <a:ext cx="50789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CDC372-229C-7C3B-EC24-9E11837D404F}"/>
                  </a:ext>
                </a:extLst>
              </p:cNvPr>
              <p:cNvSpPr/>
              <p:nvPr/>
            </p:nvSpPr>
            <p:spPr>
              <a:xfrm>
                <a:off x="2579439" y="2427111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CDC372-229C-7C3B-EC24-9E11837D4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439" y="2427111"/>
                <a:ext cx="4680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AD0D2A6-F2D9-8F07-6B92-D09141EF97B9}"/>
              </a:ext>
            </a:extLst>
          </p:cNvPr>
          <p:cNvSpPr/>
          <p:nvPr/>
        </p:nvSpPr>
        <p:spPr>
          <a:xfrm>
            <a:off x="6955980" y="1825623"/>
            <a:ext cx="1298331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E2D9C3-6904-7CFB-9AED-0D2D08AAA46C}"/>
                  </a:ext>
                </a:extLst>
              </p:cNvPr>
              <p:cNvSpPr/>
              <p:nvPr/>
            </p:nvSpPr>
            <p:spPr>
              <a:xfrm>
                <a:off x="6423040" y="3156776"/>
                <a:ext cx="5148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E2D9C3-6904-7CFB-9AED-0D2D08AAA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40" y="3156776"/>
                <a:ext cx="51488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48D111F-D530-3E9C-63C8-B42B2763C9DE}"/>
                  </a:ext>
                </a:extLst>
              </p:cNvPr>
              <p:cNvSpPr/>
              <p:nvPr/>
            </p:nvSpPr>
            <p:spPr>
              <a:xfrm>
                <a:off x="7408040" y="4981575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48D111F-D530-3E9C-63C8-B42B2763C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040" y="4981575"/>
                <a:ext cx="44127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7C4BBE23-50C1-680A-BBB3-BBD2CC278DD3}"/>
              </a:ext>
            </a:extLst>
          </p:cNvPr>
          <p:cNvSpPr/>
          <p:nvPr/>
        </p:nvSpPr>
        <p:spPr>
          <a:xfrm>
            <a:off x="9113869" y="1825624"/>
            <a:ext cx="398585" cy="148907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7F2A08F-CF5A-837A-CFBE-439C748B82FA}"/>
                  </a:ext>
                </a:extLst>
              </p:cNvPr>
              <p:cNvSpPr/>
              <p:nvPr/>
            </p:nvSpPr>
            <p:spPr>
              <a:xfrm>
                <a:off x="8446609" y="2427110"/>
                <a:ext cx="6817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+1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7F2A08F-CF5A-837A-CFBE-439C748B8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609" y="2427110"/>
                <a:ext cx="681725" cy="461665"/>
              </a:xfrm>
              <a:prstGeom prst="rect">
                <a:avLst/>
              </a:prstGeom>
              <a:blipFill>
                <a:blip r:embed="rId14"/>
                <a:stretch>
                  <a:fillRect l="-2703" t="-10526" r="-1261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0A3623C-7C4D-E9A8-DE02-46995E69855D}"/>
                  </a:ext>
                </a:extLst>
              </p:cNvPr>
              <p:cNvSpPr/>
              <p:nvPr/>
            </p:nvSpPr>
            <p:spPr>
              <a:xfrm>
                <a:off x="9113869" y="334324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0A3623C-7C4D-E9A8-DE02-46995E698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869" y="3343245"/>
                <a:ext cx="42351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A47F0DC4-C438-DD08-05CD-36F92EBA481B}"/>
              </a:ext>
            </a:extLst>
          </p:cNvPr>
          <p:cNvSpPr/>
          <p:nvPr/>
        </p:nvSpPr>
        <p:spPr>
          <a:xfrm>
            <a:off x="10306051" y="1825623"/>
            <a:ext cx="398585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B48A356-955B-6078-C3A2-5DE8827DD758}"/>
                  </a:ext>
                </a:extLst>
              </p:cNvPr>
              <p:cNvSpPr/>
              <p:nvPr/>
            </p:nvSpPr>
            <p:spPr>
              <a:xfrm>
                <a:off x="9839833" y="3156776"/>
                <a:ext cx="5148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B48A356-955B-6078-C3A2-5DE8827D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833" y="3156776"/>
                <a:ext cx="51488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8668B06-A495-CA2B-5148-C616CFAD4B16}"/>
                  </a:ext>
                </a:extLst>
              </p:cNvPr>
              <p:cNvSpPr/>
              <p:nvPr/>
            </p:nvSpPr>
            <p:spPr>
              <a:xfrm>
                <a:off x="10319595" y="4981576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8668B06-A495-CA2B-5148-C616CFAD4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595" y="4981576"/>
                <a:ext cx="42351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9D9867C-5E76-E607-C224-17A8BFF17883}"/>
                  </a:ext>
                </a:extLst>
              </p:cNvPr>
              <p:cNvSpPr/>
              <p:nvPr/>
            </p:nvSpPr>
            <p:spPr>
              <a:xfrm>
                <a:off x="9624069" y="2410399"/>
                <a:ext cx="431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9D9867C-5E76-E607-C224-17A8BFF17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069" y="2410399"/>
                <a:ext cx="431528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58B0721-1CB0-59E8-A56B-11B61DBB4559}"/>
                  </a:ext>
                </a:extLst>
              </p:cNvPr>
              <p:cNvSpPr/>
              <p:nvPr/>
            </p:nvSpPr>
            <p:spPr>
              <a:xfrm>
                <a:off x="7334461" y="3043743"/>
                <a:ext cx="5425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58B0721-1CB0-59E8-A56B-11B61DBB4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461" y="3043743"/>
                <a:ext cx="542521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991EDE8-5C4B-3965-8289-DCC54CD72060}"/>
                  </a:ext>
                </a:extLst>
              </p:cNvPr>
              <p:cNvSpPr/>
              <p:nvPr/>
            </p:nvSpPr>
            <p:spPr>
              <a:xfrm>
                <a:off x="10251396" y="3050857"/>
                <a:ext cx="5157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991EDE8-5C4B-3965-8289-DCC54CD720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396" y="3050857"/>
                <a:ext cx="515719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ED2C91F-053D-E146-A209-660FF86E48D3}"/>
                  </a:ext>
                </a:extLst>
              </p:cNvPr>
              <p:cNvSpPr/>
              <p:nvPr/>
            </p:nvSpPr>
            <p:spPr>
              <a:xfrm>
                <a:off x="9092192" y="2427110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ED2C91F-053D-E146-A209-660FF86E4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192" y="2427110"/>
                <a:ext cx="46807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376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Linear Regression to Polynomial Regression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384A19-00F9-B1D0-886A-2D3E0D37274D}"/>
              </a:ext>
            </a:extLst>
          </p:cNvPr>
          <p:cNvSpPr/>
          <p:nvPr/>
        </p:nvSpPr>
        <p:spPr>
          <a:xfrm>
            <a:off x="838200" y="1825625"/>
            <a:ext cx="1298331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752841-62AE-6DF7-646C-9FECDBF85166}"/>
                  </a:ext>
                </a:extLst>
              </p:cNvPr>
              <p:cNvSpPr/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752841-62AE-6DF7-646C-9FECDBF85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0" y="3156778"/>
                <a:ext cx="43518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64643C-C928-76F2-507D-B0CA3D44B3F0}"/>
                  </a:ext>
                </a:extLst>
              </p:cNvPr>
              <p:cNvSpPr/>
              <p:nvPr/>
            </p:nvSpPr>
            <p:spPr>
              <a:xfrm>
                <a:off x="1290260" y="4981577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64643C-C928-76F2-507D-B0CA3D44B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60" y="4981577"/>
                <a:ext cx="4412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6DA2B03C-AFFB-35CD-4C3E-9D0612FFF6D5}"/>
              </a:ext>
            </a:extLst>
          </p:cNvPr>
          <p:cNvSpPr/>
          <p:nvPr/>
        </p:nvSpPr>
        <p:spPr>
          <a:xfrm>
            <a:off x="2601116" y="1825625"/>
            <a:ext cx="398585" cy="148907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AC3C04-E3B9-5E03-A425-7F0EDB3F6208}"/>
                  </a:ext>
                </a:extLst>
              </p:cNvPr>
              <p:cNvSpPr/>
              <p:nvPr/>
            </p:nvSpPr>
            <p:spPr>
              <a:xfrm>
                <a:off x="2171718" y="2410400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AC3C04-E3B9-5E03-A425-7F0EDB3F6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18" y="2410400"/>
                <a:ext cx="441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680850-7572-CAC4-165A-9FB1DA1DFA1E}"/>
                  </a:ext>
                </a:extLst>
              </p:cNvPr>
              <p:cNvSpPr/>
              <p:nvPr/>
            </p:nvSpPr>
            <p:spPr>
              <a:xfrm>
                <a:off x="2601116" y="3343246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680850-7572-CAC4-165A-9FB1DA1DF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116" y="3343246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9CA79E81-5F07-443D-D36E-B73D9C912E18}"/>
              </a:ext>
            </a:extLst>
          </p:cNvPr>
          <p:cNvSpPr/>
          <p:nvPr/>
        </p:nvSpPr>
        <p:spPr>
          <a:xfrm>
            <a:off x="3793298" y="1825624"/>
            <a:ext cx="398585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75A1B76-BD01-365B-06FA-6756562297F7}"/>
                  </a:ext>
                </a:extLst>
              </p:cNvPr>
              <p:cNvSpPr/>
              <p:nvPr/>
            </p:nvSpPr>
            <p:spPr>
              <a:xfrm>
                <a:off x="3327080" y="3156777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75A1B76-BD01-365B-06FA-675656229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80" y="3156777"/>
                <a:ext cx="43518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E8AB73F-E04B-31F5-40CB-70125BD702D0}"/>
                  </a:ext>
                </a:extLst>
              </p:cNvPr>
              <p:cNvSpPr/>
              <p:nvPr/>
            </p:nvSpPr>
            <p:spPr>
              <a:xfrm>
                <a:off x="3806842" y="498157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E8AB73F-E04B-31F5-40CB-70125BD70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842" y="4981577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BA1F7F3-44EA-1BF2-7C57-E4482F5ECC3B}"/>
                  </a:ext>
                </a:extLst>
              </p:cNvPr>
              <p:cNvSpPr/>
              <p:nvPr/>
            </p:nvSpPr>
            <p:spPr>
              <a:xfrm>
                <a:off x="3111316" y="2410400"/>
                <a:ext cx="431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BA1F7F3-44EA-1BF2-7C57-E4482F5EC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316" y="2410400"/>
                <a:ext cx="43152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F7CAD8F-F45C-093D-15DB-FE7B0E91E0D8}"/>
                  </a:ext>
                </a:extLst>
              </p:cNvPr>
              <p:cNvSpPr/>
              <p:nvPr/>
            </p:nvSpPr>
            <p:spPr>
              <a:xfrm>
                <a:off x="1216681" y="304374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F7CAD8F-F45C-093D-15DB-FE7B0E91E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81" y="3043745"/>
                <a:ext cx="54136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EE74D5-6826-BD9C-41A6-2F5C7E912AAF}"/>
                  </a:ext>
                </a:extLst>
              </p:cNvPr>
              <p:cNvSpPr/>
              <p:nvPr/>
            </p:nvSpPr>
            <p:spPr>
              <a:xfrm>
                <a:off x="3738643" y="3050858"/>
                <a:ext cx="507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EE74D5-6826-BD9C-41A6-2F5C7E912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643" y="3050858"/>
                <a:ext cx="50789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CDC372-229C-7C3B-EC24-9E11837D404F}"/>
                  </a:ext>
                </a:extLst>
              </p:cNvPr>
              <p:cNvSpPr/>
              <p:nvPr/>
            </p:nvSpPr>
            <p:spPr>
              <a:xfrm>
                <a:off x="2579439" y="2427111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CDC372-229C-7C3B-EC24-9E11837D4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439" y="2427111"/>
                <a:ext cx="4680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42A6E298-877B-881D-9A7F-BD758B3C6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011728"/>
              </p:ext>
            </p:extLst>
          </p:nvPr>
        </p:nvGraphicFramePr>
        <p:xfrm>
          <a:off x="5903306" y="1378113"/>
          <a:ext cx="5232629" cy="4058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4244400" imgH="3291840" progId="Paint.Picture">
                  <p:embed/>
                </p:oleObj>
              </mc:Choice>
              <mc:Fallback>
                <p:oleObj name="Bitmap Image" r:id="rId12" imgW="4244400" imgH="329184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B821F2B-021B-9CAC-BD76-3EE00A529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03306" y="1378113"/>
                        <a:ext cx="5232629" cy="4058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632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905" y="374089"/>
            <a:ext cx="9740154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Over 50% People CAN’T Solve This!!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F93B-F7F1-0297-90AA-2AAF4FA6A2DC}"/>
              </a:ext>
            </a:extLst>
          </p:cNvPr>
          <p:cNvSpPr txBox="1"/>
          <p:nvPr/>
        </p:nvSpPr>
        <p:spPr>
          <a:xfrm>
            <a:off x="4151566" y="1828086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What comes next?</a:t>
            </a:r>
            <a:endParaRPr lang="en-US" sz="2400" dirty="0"/>
          </a:p>
        </p:txBody>
      </p:sp>
      <p:pic>
        <p:nvPicPr>
          <p:cNvPr id="19" name="Picture 2" descr="An Apple - Clipart World">
            <a:extLst>
              <a:ext uri="{FF2B5EF4-FFF2-40B4-BE49-F238E27FC236}">
                <a16:creationId xmlns:a16="http://schemas.microsoft.com/office/drawing/2014/main" id="{BEB6F265-33C9-494C-B4D6-14968B53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DF7C15-79FA-008E-FCB6-B63FB289BAFB}"/>
              </a:ext>
            </a:extLst>
          </p:cNvPr>
          <p:cNvSpPr txBox="1"/>
          <p:nvPr/>
        </p:nvSpPr>
        <p:spPr>
          <a:xfrm>
            <a:off x="6655598" y="3352340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?</a:t>
            </a:r>
            <a:endParaRPr lang="en-US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E01F25-2D07-F342-D533-F65F3E2EC98A}"/>
              </a:ext>
            </a:extLst>
          </p:cNvPr>
          <p:cNvSpPr txBox="1"/>
          <p:nvPr/>
        </p:nvSpPr>
        <p:spPr>
          <a:xfrm>
            <a:off x="9258232" y="3352340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?</a:t>
            </a:r>
            <a:endParaRPr lang="en-US" sz="3200" dirty="0"/>
          </a:p>
        </p:txBody>
      </p:sp>
      <p:pic>
        <p:nvPicPr>
          <p:cNvPr id="42" name="Picture 2" descr="An Apple - Clipart World">
            <a:extLst>
              <a:ext uri="{FF2B5EF4-FFF2-40B4-BE49-F238E27FC236}">
                <a16:creationId xmlns:a16="http://schemas.microsoft.com/office/drawing/2014/main" id="{1AC5191D-501B-6A59-A257-43C03970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An Apple - Clipart World">
            <a:extLst>
              <a:ext uri="{FF2B5EF4-FFF2-40B4-BE49-F238E27FC236}">
                <a16:creationId xmlns:a16="http://schemas.microsoft.com/office/drawing/2014/main" id="{5162FC91-0220-A947-966D-EB3A8577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n Apple - Clipart World">
            <a:extLst>
              <a:ext uri="{FF2B5EF4-FFF2-40B4-BE49-F238E27FC236}">
                <a16:creationId xmlns:a16="http://schemas.microsoft.com/office/drawing/2014/main" id="{85030709-F637-4B23-9F5B-4BA7B165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n Apple - Clipart World">
            <a:extLst>
              <a:ext uri="{FF2B5EF4-FFF2-40B4-BE49-F238E27FC236}">
                <a16:creationId xmlns:a16="http://schemas.microsoft.com/office/drawing/2014/main" id="{E4CB0A70-4E93-2B86-B0F8-B6FBDD3D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An Apple - Clipart World">
            <a:extLst>
              <a:ext uri="{FF2B5EF4-FFF2-40B4-BE49-F238E27FC236}">
                <a16:creationId xmlns:a16="http://schemas.microsoft.com/office/drawing/2014/main" id="{9598C61E-9937-F249-B756-3A91DC43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n Apple - Clipart World">
            <a:extLst>
              <a:ext uri="{FF2B5EF4-FFF2-40B4-BE49-F238E27FC236}">
                <a16:creationId xmlns:a16="http://schemas.microsoft.com/office/drawing/2014/main" id="{9A439FC4-23F6-79D7-D044-5E44814A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271506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n Apple - Clipart World">
            <a:extLst>
              <a:ext uri="{FF2B5EF4-FFF2-40B4-BE49-F238E27FC236}">
                <a16:creationId xmlns:a16="http://schemas.microsoft.com/office/drawing/2014/main" id="{C9BDF629-B1CC-B9C5-69CB-EF16B25E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271506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An Apple - Clipart World">
            <a:extLst>
              <a:ext uri="{FF2B5EF4-FFF2-40B4-BE49-F238E27FC236}">
                <a16:creationId xmlns:a16="http://schemas.microsoft.com/office/drawing/2014/main" id="{F1A2EDB6-7036-BF94-DAC8-E84437C8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326092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An Apple - Clipart World">
            <a:extLst>
              <a:ext uri="{FF2B5EF4-FFF2-40B4-BE49-F238E27FC236}">
                <a16:creationId xmlns:a16="http://schemas.microsoft.com/office/drawing/2014/main" id="{34420952-4EFB-65CF-F584-A9EE37E3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326091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An Apple - Clipart World">
            <a:extLst>
              <a:ext uri="{FF2B5EF4-FFF2-40B4-BE49-F238E27FC236}">
                <a16:creationId xmlns:a16="http://schemas.microsoft.com/office/drawing/2014/main" id="{A4217796-08E4-79A3-051B-894C3CF6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An Apple - Clipart World">
            <a:extLst>
              <a:ext uri="{FF2B5EF4-FFF2-40B4-BE49-F238E27FC236}">
                <a16:creationId xmlns:a16="http://schemas.microsoft.com/office/drawing/2014/main" id="{60D37978-F604-5836-0EDB-4B7EDB4C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93711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n Apple - Clipart World">
            <a:extLst>
              <a:ext uri="{FF2B5EF4-FFF2-40B4-BE49-F238E27FC236}">
                <a16:creationId xmlns:a16="http://schemas.microsoft.com/office/drawing/2014/main" id="{D5098B1C-4F96-FF51-7249-73D7C690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93711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An Apple - Clipart World">
            <a:extLst>
              <a:ext uri="{FF2B5EF4-FFF2-40B4-BE49-F238E27FC236}">
                <a16:creationId xmlns:a16="http://schemas.microsoft.com/office/drawing/2014/main" id="{7E0285EC-4AA2-7FC1-9CFF-0FEFEDB2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93711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106672-64D2-5D78-A5BA-AE077E8D8480}"/>
              </a:ext>
            </a:extLst>
          </p:cNvPr>
          <p:cNvSpPr txBox="1"/>
          <p:nvPr/>
        </p:nvSpPr>
        <p:spPr>
          <a:xfrm>
            <a:off x="497540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B4F110-8C09-1DE6-2BA1-1B74CBBD5121}"/>
              </a:ext>
            </a:extLst>
          </p:cNvPr>
          <p:cNvSpPr txBox="1"/>
          <p:nvPr/>
        </p:nvSpPr>
        <p:spPr>
          <a:xfrm>
            <a:off x="2207377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  <a:endParaRPr 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CA5E64-8339-9754-6039-7FC89FB7AC87}"/>
              </a:ext>
            </a:extLst>
          </p:cNvPr>
          <p:cNvSpPr txBox="1"/>
          <p:nvPr/>
        </p:nvSpPr>
        <p:spPr>
          <a:xfrm>
            <a:off x="4286405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36E82-4452-5622-847D-66D3AA6361D6}"/>
              </a:ext>
            </a:extLst>
          </p:cNvPr>
          <p:cNvSpPr txBox="1"/>
          <p:nvPr/>
        </p:nvSpPr>
        <p:spPr>
          <a:xfrm>
            <a:off x="9119857" y="5234928"/>
            <a:ext cx="694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9D1251-D12C-449B-2F0E-D7D206BB0136}"/>
              </a:ext>
            </a:extLst>
          </p:cNvPr>
          <p:cNvSpPr txBox="1"/>
          <p:nvPr/>
        </p:nvSpPr>
        <p:spPr>
          <a:xfrm>
            <a:off x="6717077" y="5234928"/>
            <a:ext cx="694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16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5721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Polynomial Regression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AD0725B-EC92-C683-5766-605FB540C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751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Leverage score for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Leverage function for operators: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Can show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dirty="0"/>
                  <a:t>, so roughly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samples from the Chebyshev density suffice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AD0725B-EC92-C683-5766-605FB540C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75175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691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Toward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AD0725B-EC92-C683-5766-605FB540C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751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Analog of leverage score 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leverage scores: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AD0725B-EC92-C683-5766-605FB540C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75175"/>
              </a:xfrm>
              <a:blipFill>
                <a:blip r:embed="rId3"/>
                <a:stretch>
                  <a:fillRect l="-1043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43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Sensitivities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sensitivites: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subspace embedding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B0F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B0F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Pros</a:t>
                </a:r>
                <a:r>
                  <a:rPr lang="en-US" dirty="0">
                    <a:solidFill>
                      <a:srgbClr val="00B0F0"/>
                    </a:solidFill>
                  </a:rPr>
                  <a:t>: </a:t>
                </a:r>
                <a:r>
                  <a:rPr lang="en-US" dirty="0"/>
                  <a:t>Easy to understand, generalize, i.e., “importance sampling”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FF0000"/>
                    </a:solidFill>
                  </a:rPr>
                  <a:t>Cons</a:t>
                </a:r>
                <a:r>
                  <a:rPr lang="en-US" dirty="0">
                    <a:solidFill>
                      <a:srgbClr val="C00000"/>
                    </a:solidFill>
                  </a:rPr>
                  <a:t>:</a:t>
                </a:r>
                <a:r>
                  <a:rPr lang="en-US" dirty="0"/>
                  <a:t> Gives suboptimal bounds, e.g.,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samples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234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Sensitivities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sensitivities for matrices: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sensitivities for operators: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Want to bound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69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Upper Bound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Sensitivities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/>
                  <a:t>Structural 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den>
                        </m:f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𝑑𝑝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func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Normalize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how small can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dirty="0"/>
                  <a:t> be?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516594-9CB6-CD8B-62E8-553429DEF853}"/>
              </a:ext>
            </a:extLst>
          </p:cNvPr>
          <p:cNvCxnSpPr>
            <a:cxnSpLocks/>
          </p:cNvCxnSpPr>
          <p:nvPr/>
        </p:nvCxnSpPr>
        <p:spPr>
          <a:xfrm>
            <a:off x="3746126" y="6000702"/>
            <a:ext cx="45271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C1DB74-8388-632B-D484-661A9CC18CCF}"/>
              </a:ext>
            </a:extLst>
          </p:cNvPr>
          <p:cNvCxnSpPr>
            <a:cxnSpLocks/>
          </p:cNvCxnSpPr>
          <p:nvPr/>
        </p:nvCxnSpPr>
        <p:spPr>
          <a:xfrm flipV="1">
            <a:off x="6032127" y="4624620"/>
            <a:ext cx="0" cy="1376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9888F9-EA12-E9C7-295A-85A4366BE8AE}"/>
                  </a:ext>
                </a:extLst>
              </p:cNvPr>
              <p:cNvSpPr txBox="1"/>
              <p:nvPr/>
            </p:nvSpPr>
            <p:spPr>
              <a:xfrm>
                <a:off x="6762223" y="617696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9888F9-EA12-E9C7-295A-85A4366BE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223" y="6176963"/>
                <a:ext cx="149913" cy="276999"/>
              </a:xfrm>
              <a:prstGeom prst="rect">
                <a:avLst/>
              </a:prstGeom>
              <a:blipFill>
                <a:blip r:embed="rId4"/>
                <a:stretch>
                  <a:fillRect l="-32000" r="-28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2C9482-9794-0617-9216-CB28CC13FF6E}"/>
                  </a:ext>
                </a:extLst>
              </p:cNvPr>
              <p:cNvSpPr txBox="1"/>
              <p:nvPr/>
            </p:nvSpPr>
            <p:spPr>
              <a:xfrm>
                <a:off x="7070655" y="4561982"/>
                <a:ext cx="4742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2C9482-9794-0617-9216-CB28CC13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655" y="4561982"/>
                <a:ext cx="474297" cy="276999"/>
              </a:xfrm>
              <a:prstGeom prst="rect">
                <a:avLst/>
              </a:prstGeom>
              <a:blipFill>
                <a:blip r:embed="rId5"/>
                <a:stretch>
                  <a:fillRect l="-11538" t="-2174" r="-1666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18C164-7F49-2A91-C430-1E56C815454C}"/>
                  </a:ext>
                </a:extLst>
              </p:cNvPr>
              <p:cNvSpPr txBox="1"/>
              <p:nvPr/>
            </p:nvSpPr>
            <p:spPr>
              <a:xfrm>
                <a:off x="8101131" y="6139201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18C164-7F49-2A91-C430-1E56C8154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131" y="6139201"/>
                <a:ext cx="181139" cy="276999"/>
              </a:xfrm>
              <a:prstGeom prst="rect">
                <a:avLst/>
              </a:prstGeom>
              <a:blipFill>
                <a:blip r:embed="rId6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72ADEB-C57E-B0E1-7E6B-924C65DF70DD}"/>
                  </a:ext>
                </a:extLst>
              </p:cNvPr>
              <p:cNvSpPr txBox="1"/>
              <p:nvPr/>
            </p:nvSpPr>
            <p:spPr>
              <a:xfrm>
                <a:off x="3746126" y="6151739"/>
                <a:ext cx="258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72ADEB-C57E-B0E1-7E6B-924C65DF7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126" y="6151739"/>
                <a:ext cx="258084" cy="276999"/>
              </a:xfrm>
              <a:prstGeom prst="rect">
                <a:avLst/>
              </a:prstGeom>
              <a:blipFill>
                <a:blip r:embed="rId7"/>
                <a:stretch>
                  <a:fillRect l="-16667" r="-476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4BD9BA-94A5-6EBB-1C32-A47419149919}"/>
                  </a:ext>
                </a:extLst>
              </p:cNvPr>
              <p:cNvSpPr txBox="1"/>
              <p:nvPr/>
            </p:nvSpPr>
            <p:spPr>
              <a:xfrm>
                <a:off x="5703735" y="4561983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4BD9BA-94A5-6EBB-1C32-A47419149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35" y="4561983"/>
                <a:ext cx="181139" cy="276999"/>
              </a:xfrm>
              <a:prstGeom prst="rect">
                <a:avLst/>
              </a:prstGeom>
              <a:blipFill>
                <a:blip r:embed="rId8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8C8956-7300-D9B1-DEAF-5A6B484F5C4D}"/>
              </a:ext>
            </a:extLst>
          </p:cNvPr>
          <p:cNvCxnSpPr/>
          <p:nvPr/>
        </p:nvCxnSpPr>
        <p:spPr>
          <a:xfrm flipH="1">
            <a:off x="6307128" y="4700482"/>
            <a:ext cx="530051" cy="13002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AA0D5F-2AFC-4593-912B-45EC22D42A3B}"/>
              </a:ext>
            </a:extLst>
          </p:cNvPr>
          <p:cNvCxnSpPr>
            <a:cxnSpLocks/>
          </p:cNvCxnSpPr>
          <p:nvPr/>
        </p:nvCxnSpPr>
        <p:spPr>
          <a:xfrm>
            <a:off x="6837179" y="4700481"/>
            <a:ext cx="470624" cy="13002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BE9025-8D6A-B4BE-52B4-7D7871DCAECF}"/>
              </a:ext>
            </a:extLst>
          </p:cNvPr>
          <p:cNvCxnSpPr>
            <a:cxnSpLocks/>
          </p:cNvCxnSpPr>
          <p:nvPr/>
        </p:nvCxnSpPr>
        <p:spPr>
          <a:xfrm>
            <a:off x="6667500" y="5143500"/>
            <a:ext cx="3333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0FDB2C4-A15D-39EE-E659-791C6B0B9AF7}"/>
              </a:ext>
            </a:extLst>
          </p:cNvPr>
          <p:cNvCxnSpPr>
            <a:cxnSpLocks/>
          </p:cNvCxnSpPr>
          <p:nvPr/>
        </p:nvCxnSpPr>
        <p:spPr>
          <a:xfrm flipV="1">
            <a:off x="6572153" y="5350591"/>
            <a:ext cx="498502" cy="95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2AF896-7BB6-CCB5-1ADC-2C0C69919754}"/>
              </a:ext>
            </a:extLst>
          </p:cNvPr>
          <p:cNvCxnSpPr>
            <a:cxnSpLocks/>
          </p:cNvCxnSpPr>
          <p:nvPr/>
        </p:nvCxnSpPr>
        <p:spPr>
          <a:xfrm>
            <a:off x="6467475" y="5586519"/>
            <a:ext cx="70965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7E15BA-8EEB-8660-DCA4-67CDF9BDE29F}"/>
              </a:ext>
            </a:extLst>
          </p:cNvPr>
          <p:cNvCxnSpPr>
            <a:cxnSpLocks/>
          </p:cNvCxnSpPr>
          <p:nvPr/>
        </p:nvCxnSpPr>
        <p:spPr>
          <a:xfrm>
            <a:off x="6361771" y="5812923"/>
            <a:ext cx="8809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FF95B78-B903-6386-39C6-67F424EFF3F4}"/>
              </a:ext>
            </a:extLst>
          </p:cNvPr>
          <p:cNvCxnSpPr>
            <a:cxnSpLocks/>
          </p:cNvCxnSpPr>
          <p:nvPr/>
        </p:nvCxnSpPr>
        <p:spPr>
          <a:xfrm>
            <a:off x="6718610" y="4973918"/>
            <a:ext cx="2402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649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Upper Bound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Sensitivities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/>
                  <a:t>Bernstein’s inequality: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 is a polynomial with degree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|≤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effectLst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∈[−1,1]</m:t>
                    </m:r>
                  </m:oMath>
                </a14:m>
                <a:r>
                  <a:rPr lang="en-US" dirty="0">
                    <a:effectLst/>
                  </a:rPr>
                  <a:t>,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∈[−1,1]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Markov brothers’ inequality: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a polynomial with degree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|≤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∈[−1,1]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∈[−1,1]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46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Sensitivities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>
                    <a:effectLst/>
                  </a:rPr>
                  <a:t> achieves maximum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effectLst/>
                  </a:rPr>
                  <a:t>,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𝑑𝑝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b="0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b="0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/>
                  <a:t>Otherwise, </a:t>
                </a:r>
                <a:r>
                  <a:rPr lang="en-US" dirty="0"/>
                  <a:t>show there exists a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polynomial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effectLst/>
                  </a:rPr>
                  <a:t> that achieves maximum </a:t>
                </a:r>
                <a:r>
                  <a:rPr lang="en-US" dirty="0"/>
                  <a:t>“near”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effectLst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293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Sensitivities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6672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/>
                  <a:t>Structural 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den>
                        </m:f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𝑑𝑝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func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Constant factor approximation to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queries from the Chebyshev density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, showing separation between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and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regression, which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samples </a:t>
                </a:r>
                <a:r>
                  <a:rPr lang="en-US" dirty="0">
                    <a:solidFill>
                      <a:srgbClr val="0070C0"/>
                    </a:solidFill>
                  </a:rPr>
                  <a:t>[LiWangWoodruff20]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667250"/>
              </a:xfrm>
              <a:blipFill>
                <a:blip r:embed="rId3"/>
                <a:stretch>
                  <a:fillRect l="-1020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910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Format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8000"/>
                </a:solidFill>
              </a:rPr>
              <a:t>Questions?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384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Subspace Embeddings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Lewis Weights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60D59BF-D2C0-53A5-0A1D-A72B1254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1906" y="1825625"/>
                <a:ext cx="4751893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Chebyshev density 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sensitivities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Chebyshev density are the Lewis weights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Uniform sampling + Lewis weight sampling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Tensor trick + compact net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60D59BF-D2C0-53A5-0A1D-A72B1254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1906" y="1825625"/>
                <a:ext cx="4751893" cy="4351338"/>
              </a:xfrm>
              <a:blipFill>
                <a:blip r:embed="rId2"/>
                <a:stretch>
                  <a:fillRect l="-269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D34898-95EF-23C2-B387-45FA4B364F10}"/>
              </a:ext>
            </a:extLst>
          </p:cNvPr>
          <p:cNvCxnSpPr>
            <a:cxnSpLocks/>
          </p:cNvCxnSpPr>
          <p:nvPr/>
        </p:nvCxnSpPr>
        <p:spPr>
          <a:xfrm flipH="1">
            <a:off x="5590095" y="2142565"/>
            <a:ext cx="846564" cy="448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199A6-2E2E-18CE-D111-6A3502D7E720}"/>
              </a:ext>
            </a:extLst>
          </p:cNvPr>
          <p:cNvCxnSpPr>
            <a:cxnSpLocks/>
          </p:cNvCxnSpPr>
          <p:nvPr/>
        </p:nvCxnSpPr>
        <p:spPr>
          <a:xfrm flipH="1">
            <a:off x="4527176" y="3074894"/>
            <a:ext cx="19898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7208E5-D850-5F56-B9DE-9419507EA9B1}"/>
              </a:ext>
            </a:extLst>
          </p:cNvPr>
          <p:cNvCxnSpPr>
            <a:cxnSpLocks/>
          </p:cNvCxnSpPr>
          <p:nvPr/>
        </p:nvCxnSpPr>
        <p:spPr>
          <a:xfrm flipH="1" flipV="1">
            <a:off x="4132729" y="3603812"/>
            <a:ext cx="2469177" cy="690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02B053-5B33-15BC-3BDE-5B13D60485A6}"/>
              </a:ext>
            </a:extLst>
          </p:cNvPr>
          <p:cNvCxnSpPr>
            <a:cxnSpLocks/>
          </p:cNvCxnSpPr>
          <p:nvPr/>
        </p:nvCxnSpPr>
        <p:spPr>
          <a:xfrm flipH="1" flipV="1">
            <a:off x="4132729" y="3740727"/>
            <a:ext cx="2469177" cy="1361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691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Sensitivities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sensitivites: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subspace embedding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B0F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B0F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Pros</a:t>
                </a:r>
                <a:r>
                  <a:rPr lang="en-US" dirty="0">
                    <a:solidFill>
                      <a:srgbClr val="00B0F0"/>
                    </a:solidFill>
                  </a:rPr>
                  <a:t>: </a:t>
                </a:r>
                <a:r>
                  <a:rPr lang="en-US" dirty="0"/>
                  <a:t>Easy to understand, generalize, i.e., “importance sampling”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FF0000"/>
                    </a:solidFill>
                  </a:rPr>
                  <a:t>Cons</a:t>
                </a:r>
                <a:r>
                  <a:rPr lang="en-US" dirty="0">
                    <a:solidFill>
                      <a:srgbClr val="C00000"/>
                    </a:solidFill>
                  </a:rPr>
                  <a:t>:</a:t>
                </a:r>
                <a:r>
                  <a:rPr lang="en-US" dirty="0"/>
                  <a:t> Gives suboptimal bounds, e.g.,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samples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60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905" y="374089"/>
            <a:ext cx="9740154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Over 50% People CAN’T Solve This!!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F93B-F7F1-0297-90AA-2AAF4FA6A2DC}"/>
              </a:ext>
            </a:extLst>
          </p:cNvPr>
          <p:cNvSpPr txBox="1"/>
          <p:nvPr/>
        </p:nvSpPr>
        <p:spPr>
          <a:xfrm>
            <a:off x="4151566" y="1828086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What comes next?</a:t>
            </a:r>
            <a:endParaRPr lang="en-US" sz="2400" dirty="0"/>
          </a:p>
        </p:txBody>
      </p:sp>
      <p:pic>
        <p:nvPicPr>
          <p:cNvPr id="19" name="Picture 2" descr="An Apple - Clipart World">
            <a:extLst>
              <a:ext uri="{FF2B5EF4-FFF2-40B4-BE49-F238E27FC236}">
                <a16:creationId xmlns:a16="http://schemas.microsoft.com/office/drawing/2014/main" id="{BEB6F265-33C9-494C-B4D6-14968B53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E01F25-2D07-F342-D533-F65F3E2EC98A}"/>
              </a:ext>
            </a:extLst>
          </p:cNvPr>
          <p:cNvSpPr txBox="1"/>
          <p:nvPr/>
        </p:nvSpPr>
        <p:spPr>
          <a:xfrm>
            <a:off x="9258232" y="3352340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?</a:t>
            </a:r>
            <a:endParaRPr lang="en-US" sz="3200" dirty="0"/>
          </a:p>
        </p:txBody>
      </p:sp>
      <p:pic>
        <p:nvPicPr>
          <p:cNvPr id="42" name="Picture 2" descr="An Apple - Clipart World">
            <a:extLst>
              <a:ext uri="{FF2B5EF4-FFF2-40B4-BE49-F238E27FC236}">
                <a16:creationId xmlns:a16="http://schemas.microsoft.com/office/drawing/2014/main" id="{1AC5191D-501B-6A59-A257-43C03970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An Apple - Clipart World">
            <a:extLst>
              <a:ext uri="{FF2B5EF4-FFF2-40B4-BE49-F238E27FC236}">
                <a16:creationId xmlns:a16="http://schemas.microsoft.com/office/drawing/2014/main" id="{5162FC91-0220-A947-966D-EB3A8577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n Apple - Clipart World">
            <a:extLst>
              <a:ext uri="{FF2B5EF4-FFF2-40B4-BE49-F238E27FC236}">
                <a16:creationId xmlns:a16="http://schemas.microsoft.com/office/drawing/2014/main" id="{85030709-F637-4B23-9F5B-4BA7B165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n Apple - Clipart World">
            <a:extLst>
              <a:ext uri="{FF2B5EF4-FFF2-40B4-BE49-F238E27FC236}">
                <a16:creationId xmlns:a16="http://schemas.microsoft.com/office/drawing/2014/main" id="{E4CB0A70-4E93-2B86-B0F8-B6FBDD3D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An Apple - Clipart World">
            <a:extLst>
              <a:ext uri="{FF2B5EF4-FFF2-40B4-BE49-F238E27FC236}">
                <a16:creationId xmlns:a16="http://schemas.microsoft.com/office/drawing/2014/main" id="{9598C61E-9937-F249-B756-3A91DC43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n Apple - Clipart World">
            <a:extLst>
              <a:ext uri="{FF2B5EF4-FFF2-40B4-BE49-F238E27FC236}">
                <a16:creationId xmlns:a16="http://schemas.microsoft.com/office/drawing/2014/main" id="{9A439FC4-23F6-79D7-D044-5E44814A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271506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n Apple - Clipart World">
            <a:extLst>
              <a:ext uri="{FF2B5EF4-FFF2-40B4-BE49-F238E27FC236}">
                <a16:creationId xmlns:a16="http://schemas.microsoft.com/office/drawing/2014/main" id="{C9BDF629-B1CC-B9C5-69CB-EF16B25E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271506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An Apple - Clipart World">
            <a:extLst>
              <a:ext uri="{FF2B5EF4-FFF2-40B4-BE49-F238E27FC236}">
                <a16:creationId xmlns:a16="http://schemas.microsoft.com/office/drawing/2014/main" id="{F1A2EDB6-7036-BF94-DAC8-E84437C8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326092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An Apple - Clipart World">
            <a:extLst>
              <a:ext uri="{FF2B5EF4-FFF2-40B4-BE49-F238E27FC236}">
                <a16:creationId xmlns:a16="http://schemas.microsoft.com/office/drawing/2014/main" id="{34420952-4EFB-65CF-F584-A9EE37E3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326091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An Apple - Clipart World">
            <a:extLst>
              <a:ext uri="{FF2B5EF4-FFF2-40B4-BE49-F238E27FC236}">
                <a16:creationId xmlns:a16="http://schemas.microsoft.com/office/drawing/2014/main" id="{A4217796-08E4-79A3-051B-894C3CF6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An Apple - Clipart World">
            <a:extLst>
              <a:ext uri="{FF2B5EF4-FFF2-40B4-BE49-F238E27FC236}">
                <a16:creationId xmlns:a16="http://schemas.microsoft.com/office/drawing/2014/main" id="{60D37978-F604-5836-0EDB-4B7EDB4C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93711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n Apple - Clipart World">
            <a:extLst>
              <a:ext uri="{FF2B5EF4-FFF2-40B4-BE49-F238E27FC236}">
                <a16:creationId xmlns:a16="http://schemas.microsoft.com/office/drawing/2014/main" id="{D5098B1C-4F96-FF51-7249-73D7C690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93711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An Apple - Clipart World">
            <a:extLst>
              <a:ext uri="{FF2B5EF4-FFF2-40B4-BE49-F238E27FC236}">
                <a16:creationId xmlns:a16="http://schemas.microsoft.com/office/drawing/2014/main" id="{7E0285EC-4AA2-7FC1-9CFF-0FEFEDB2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93711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106672-64D2-5D78-A5BA-AE077E8D8480}"/>
              </a:ext>
            </a:extLst>
          </p:cNvPr>
          <p:cNvSpPr txBox="1"/>
          <p:nvPr/>
        </p:nvSpPr>
        <p:spPr>
          <a:xfrm>
            <a:off x="497540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B4F110-8C09-1DE6-2BA1-1B74CBBD5121}"/>
              </a:ext>
            </a:extLst>
          </p:cNvPr>
          <p:cNvSpPr txBox="1"/>
          <p:nvPr/>
        </p:nvSpPr>
        <p:spPr>
          <a:xfrm>
            <a:off x="2207377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  <a:endParaRPr 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CA5E64-8339-9754-6039-7FC89FB7AC87}"/>
              </a:ext>
            </a:extLst>
          </p:cNvPr>
          <p:cNvSpPr txBox="1"/>
          <p:nvPr/>
        </p:nvSpPr>
        <p:spPr>
          <a:xfrm>
            <a:off x="4286405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  <a:endParaRPr 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858A5-C692-1D60-743F-DB7E24276EF7}"/>
              </a:ext>
            </a:extLst>
          </p:cNvPr>
          <p:cNvSpPr txBox="1"/>
          <p:nvPr/>
        </p:nvSpPr>
        <p:spPr>
          <a:xfrm>
            <a:off x="6697464" y="5234928"/>
            <a:ext cx="694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22</a:t>
            </a:r>
            <a:endParaRPr lang="en-US" sz="3200" dirty="0"/>
          </a:p>
        </p:txBody>
      </p:sp>
      <p:pic>
        <p:nvPicPr>
          <p:cNvPr id="52" name="Picture 2" descr="An Apple - Clipart World">
            <a:extLst>
              <a:ext uri="{FF2B5EF4-FFF2-40B4-BE49-F238E27FC236}">
                <a16:creationId xmlns:a16="http://schemas.microsoft.com/office/drawing/2014/main" id="{D55AC8ED-9D2C-008C-44A1-BB3CBB43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27150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An Apple - Clipart World">
            <a:extLst>
              <a:ext uri="{FF2B5EF4-FFF2-40B4-BE49-F238E27FC236}">
                <a16:creationId xmlns:a16="http://schemas.microsoft.com/office/drawing/2014/main" id="{49A3A1CD-4B13-A5C4-3C0F-408F7C65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271506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An Apple - Clipart World">
            <a:extLst>
              <a:ext uri="{FF2B5EF4-FFF2-40B4-BE49-F238E27FC236}">
                <a16:creationId xmlns:a16="http://schemas.microsoft.com/office/drawing/2014/main" id="{BFF49569-C2A5-7517-0B4F-235075E0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271506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An Apple - Clipart World">
            <a:extLst>
              <a:ext uri="{FF2B5EF4-FFF2-40B4-BE49-F238E27FC236}">
                <a16:creationId xmlns:a16="http://schemas.microsoft.com/office/drawing/2014/main" id="{AA82B639-4470-9334-7DCB-F0C3CD5B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27150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An Apple - Clipart World">
            <a:extLst>
              <a:ext uri="{FF2B5EF4-FFF2-40B4-BE49-F238E27FC236}">
                <a16:creationId xmlns:a16="http://schemas.microsoft.com/office/drawing/2014/main" id="{66FDF659-A497-9456-45B8-272A9785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271506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An Apple - Clipart World">
            <a:extLst>
              <a:ext uri="{FF2B5EF4-FFF2-40B4-BE49-F238E27FC236}">
                <a16:creationId xmlns:a16="http://schemas.microsoft.com/office/drawing/2014/main" id="{9C7E6C20-9F4E-6335-6195-78AC7042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313945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An Apple - Clipart World">
            <a:extLst>
              <a:ext uri="{FF2B5EF4-FFF2-40B4-BE49-F238E27FC236}">
                <a16:creationId xmlns:a16="http://schemas.microsoft.com/office/drawing/2014/main" id="{12B29C63-CCA3-5475-91C4-685660F1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313945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An Apple - Clipart World">
            <a:extLst>
              <a:ext uri="{FF2B5EF4-FFF2-40B4-BE49-F238E27FC236}">
                <a16:creationId xmlns:a16="http://schemas.microsoft.com/office/drawing/2014/main" id="{69C73471-C960-D611-82E1-324E87CE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313945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An Apple - Clipart World">
            <a:extLst>
              <a:ext uri="{FF2B5EF4-FFF2-40B4-BE49-F238E27FC236}">
                <a16:creationId xmlns:a16="http://schemas.microsoft.com/office/drawing/2014/main" id="{8C920132-816A-39BF-DD06-784A78D1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313945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An Apple - Clipart World">
            <a:extLst>
              <a:ext uri="{FF2B5EF4-FFF2-40B4-BE49-F238E27FC236}">
                <a16:creationId xmlns:a16="http://schemas.microsoft.com/office/drawing/2014/main" id="{9C1BEB88-A5AE-DA39-4FD8-40DD7F93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313945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An Apple - Clipart World">
            <a:extLst>
              <a:ext uri="{FF2B5EF4-FFF2-40B4-BE49-F238E27FC236}">
                <a16:creationId xmlns:a16="http://schemas.microsoft.com/office/drawing/2014/main" id="{2559679B-AA72-3399-03BC-A3D2424CA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355566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An Apple - Clipart World">
            <a:extLst>
              <a:ext uri="{FF2B5EF4-FFF2-40B4-BE49-F238E27FC236}">
                <a16:creationId xmlns:a16="http://schemas.microsoft.com/office/drawing/2014/main" id="{6387267F-DEEC-617E-D459-4DA12F13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35556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An Apple - Clipart World">
            <a:extLst>
              <a:ext uri="{FF2B5EF4-FFF2-40B4-BE49-F238E27FC236}">
                <a16:creationId xmlns:a16="http://schemas.microsoft.com/office/drawing/2014/main" id="{CBE63FE1-FBC3-7A15-D6FB-2093E783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35556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An Apple - Clipart World">
            <a:extLst>
              <a:ext uri="{FF2B5EF4-FFF2-40B4-BE49-F238E27FC236}">
                <a16:creationId xmlns:a16="http://schemas.microsoft.com/office/drawing/2014/main" id="{193BFC27-B369-266D-C487-3871ABDF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355566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An Apple - Clipart World">
            <a:extLst>
              <a:ext uri="{FF2B5EF4-FFF2-40B4-BE49-F238E27FC236}">
                <a16:creationId xmlns:a16="http://schemas.microsoft.com/office/drawing/2014/main" id="{DA883191-CD74-FEC3-F44C-43E652CB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35556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An Apple - Clipart World">
            <a:extLst>
              <a:ext uri="{FF2B5EF4-FFF2-40B4-BE49-F238E27FC236}">
                <a16:creationId xmlns:a16="http://schemas.microsoft.com/office/drawing/2014/main" id="{7FD569F6-F773-20C6-7317-9C2C0846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398006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An Apple - Clipart World">
            <a:extLst>
              <a:ext uri="{FF2B5EF4-FFF2-40B4-BE49-F238E27FC236}">
                <a16:creationId xmlns:a16="http://schemas.microsoft.com/office/drawing/2014/main" id="{359835AD-4C33-CE3B-0D2A-63342059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398005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An Apple - Clipart World">
            <a:extLst>
              <a:ext uri="{FF2B5EF4-FFF2-40B4-BE49-F238E27FC236}">
                <a16:creationId xmlns:a16="http://schemas.microsoft.com/office/drawing/2014/main" id="{5E96EACB-F606-DA1A-D9CA-84A05415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398005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An Apple - Clipart World">
            <a:extLst>
              <a:ext uri="{FF2B5EF4-FFF2-40B4-BE49-F238E27FC236}">
                <a16:creationId xmlns:a16="http://schemas.microsoft.com/office/drawing/2014/main" id="{81322A89-1686-CFD8-B013-8B6B7D4D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398006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An Apple - Clipart World">
            <a:extLst>
              <a:ext uri="{FF2B5EF4-FFF2-40B4-BE49-F238E27FC236}">
                <a16:creationId xmlns:a16="http://schemas.microsoft.com/office/drawing/2014/main" id="{B69BBDE3-61E9-D2EC-B46D-82C66E63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398005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An Apple - Clipart World">
            <a:extLst>
              <a:ext uri="{FF2B5EF4-FFF2-40B4-BE49-F238E27FC236}">
                <a16:creationId xmlns:a16="http://schemas.microsoft.com/office/drawing/2014/main" id="{5B2D3ECC-FEA2-744E-8F58-E5B83FC3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44" y="440606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An Apple - Clipart World">
            <a:extLst>
              <a:ext uri="{FF2B5EF4-FFF2-40B4-BE49-F238E27FC236}">
                <a16:creationId xmlns:a16="http://schemas.microsoft.com/office/drawing/2014/main" id="{6D3FA69A-849F-DC13-E566-F9580DFA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11" y="44060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599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Lewis Weights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Lewis weights </a:t>
                </a:r>
                <a:r>
                  <a:rPr lang="en-US" dirty="0">
                    <a:solidFill>
                      <a:srgbClr val="0070C0"/>
                    </a:solidFill>
                  </a:rPr>
                  <a:t>[CohenPeng15]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subspace embedding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B0F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B0F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Pros</a:t>
                </a:r>
                <a:r>
                  <a:rPr lang="en-US" dirty="0">
                    <a:solidFill>
                      <a:srgbClr val="00B0F0"/>
                    </a:solidFill>
                  </a:rPr>
                  <a:t>: </a:t>
                </a:r>
                <a:r>
                  <a:rPr lang="en-US" dirty="0"/>
                  <a:t>Gives near-optimal bounds, e.g.,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samples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FF0000"/>
                    </a:solidFill>
                  </a:rPr>
                  <a:t>Cons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/>
                  <a:t>Difficult to understand, generalize, i.e., “reweighted importance sampling”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 t="-140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963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Properties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Lewis Weights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Lewis weights can be approximated by iteratively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after initializing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-approximation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Lewis weights,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17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Lewis Weight Fixed Point Ratio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Goal: </a:t>
                </a:r>
                <a:r>
                  <a:rPr lang="en-US" dirty="0"/>
                  <a:t>Show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the leverage score function,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/>
                  <a:t> is the Chebyshev density,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the polynomial operator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Change of basis to Chebyshev polynomials of the second kind, which are orthogonal under the inner product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1313CB-245E-95A2-7AD7-693CCFF9A427}"/>
                  </a:ext>
                </a:extLst>
              </p:cNvPr>
              <p:cNvSpPr txBox="1"/>
              <p:nvPr/>
            </p:nvSpPr>
            <p:spPr>
              <a:xfrm>
                <a:off x="3048866" y="5396293"/>
                <a:ext cx="6094268" cy="105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ad>
                        <m:radPr>
                          <m:degHide m:val="on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1313CB-245E-95A2-7AD7-693CCFF9A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66" y="5396293"/>
                <a:ext cx="6094268" cy="1057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473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EEACF9F-9589-36AA-9923-0E40A129B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623907"/>
              </p:ext>
            </p:extLst>
          </p:nvPr>
        </p:nvGraphicFramePr>
        <p:xfrm>
          <a:off x="3221182" y="259695"/>
          <a:ext cx="5364884" cy="6171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18000" imgH="6233040" progId="Paint.Picture">
                  <p:embed/>
                </p:oleObj>
              </mc:Choice>
              <mc:Fallback>
                <p:oleObj name="Bitmap Image" r:id="rId2" imgW="5418000" imgH="6233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21182" y="259695"/>
                        <a:ext cx="5364884" cy="6171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86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Lewis Weight Fixed Point Ratio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>
                    <a:solidFill>
                      <a:srgbClr val="00B050"/>
                    </a:solidFill>
                  </a:rPr>
                  <a:t>Goal: </a:t>
                </a:r>
                <a:r>
                  <a:rPr lang="en-US" b="0" dirty="0"/>
                  <a:t>Show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the leverage score function,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/>
                  <a:t> is the Chebyshev density,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the polynomial operator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FF0000"/>
                    </a:solidFill>
                  </a:rPr>
                  <a:t>NOT TRUE!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02FBBA6-37C8-E7F2-FC35-A6C8A20B13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17428"/>
              </p:ext>
            </p:extLst>
          </p:nvPr>
        </p:nvGraphicFramePr>
        <p:xfrm>
          <a:off x="5100498" y="3075709"/>
          <a:ext cx="4646175" cy="3697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145400" imgH="3299400" progId="Paint.Picture">
                  <p:embed/>
                </p:oleObj>
              </mc:Choice>
              <mc:Fallback>
                <p:oleObj name="Bitmap Image" r:id="rId4" imgW="4145400" imgH="32994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7D4867D-3154-7BEE-13F5-1A440B232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00498" y="3075709"/>
                        <a:ext cx="4646175" cy="3697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0487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Lewis Weight Fixed Point Ratio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9704294" cy="482618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>
                    <a:solidFill>
                      <a:srgbClr val="00B050"/>
                    </a:solidFill>
                  </a:rPr>
                  <a:t>Goal: </a:t>
                </a:r>
                <a:r>
                  <a:rPr lang="en-US" b="0" dirty="0"/>
                  <a:t>Show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is the clipped Chebyshev density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Behavior in the “middle”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Upper bounding the ratio in the “endcaps” from upper bounding the numerator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Lower bounding the ratio in the “endcaps” by evaluating the numerator for a low-degree approximation of a high-degree polynomial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9704294" cy="4826187"/>
              </a:xfrm>
              <a:blipFill>
                <a:blip r:embed="rId3"/>
                <a:stretch>
                  <a:fillRect l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006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FA67F83-BCD6-91BD-D2ED-993B72902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424921"/>
              </p:ext>
            </p:extLst>
          </p:nvPr>
        </p:nvGraphicFramePr>
        <p:xfrm>
          <a:off x="3355975" y="330200"/>
          <a:ext cx="5478463" cy="619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78840" imgH="6195240" progId="Paint.Picture">
                  <p:embed/>
                </p:oleObj>
              </mc:Choice>
              <mc:Fallback>
                <p:oleObj name="Bitmap Image" r:id="rId2" imgW="5478840" imgH="6195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55975" y="330200"/>
                        <a:ext cx="5478463" cy="6196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6640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Lewis Weight Fixed Point Ratio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Structural result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polylog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By using Jacobi polynomials instead: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polylog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735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Lewis Weights Challenges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There are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known Lewis weights for operators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…no approximate Lewis weight theorem!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244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Format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8000"/>
                </a:solidFill>
              </a:rPr>
              <a:t>Questions?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384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Subspace Embeddings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Lewis Weights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60D59BF-D2C0-53A5-0A1D-A72B1254A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1906" y="1825625"/>
                <a:ext cx="4751893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Chebyshev density 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sensitivities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Chebyshev density are the Lewis weights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Uniform sampling + Lewis weight sampling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Tensor trick + compact net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60D59BF-D2C0-53A5-0A1D-A72B1254A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1906" y="1825625"/>
                <a:ext cx="4751893" cy="4351338"/>
              </a:xfrm>
              <a:blipFill>
                <a:blip r:embed="rId2"/>
                <a:stretch>
                  <a:fillRect l="-269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D34898-95EF-23C2-B387-45FA4B364F10}"/>
              </a:ext>
            </a:extLst>
          </p:cNvPr>
          <p:cNvCxnSpPr>
            <a:cxnSpLocks/>
          </p:cNvCxnSpPr>
          <p:nvPr/>
        </p:nvCxnSpPr>
        <p:spPr>
          <a:xfrm flipH="1">
            <a:off x="5590095" y="2142565"/>
            <a:ext cx="846564" cy="448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199A6-2E2E-18CE-D111-6A3502D7E720}"/>
              </a:ext>
            </a:extLst>
          </p:cNvPr>
          <p:cNvCxnSpPr>
            <a:cxnSpLocks/>
          </p:cNvCxnSpPr>
          <p:nvPr/>
        </p:nvCxnSpPr>
        <p:spPr>
          <a:xfrm flipH="1">
            <a:off x="4527176" y="3074894"/>
            <a:ext cx="19898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7208E5-D850-5F56-B9DE-9419507EA9B1}"/>
              </a:ext>
            </a:extLst>
          </p:cNvPr>
          <p:cNvCxnSpPr>
            <a:cxnSpLocks/>
          </p:cNvCxnSpPr>
          <p:nvPr/>
        </p:nvCxnSpPr>
        <p:spPr>
          <a:xfrm flipH="1" flipV="1">
            <a:off x="4132729" y="3603812"/>
            <a:ext cx="2469177" cy="690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681A21-2AA9-A572-BE12-EE17250EDE85}"/>
              </a:ext>
            </a:extLst>
          </p:cNvPr>
          <p:cNvCxnSpPr>
            <a:cxnSpLocks/>
          </p:cNvCxnSpPr>
          <p:nvPr/>
        </p:nvCxnSpPr>
        <p:spPr>
          <a:xfrm flipH="1" flipV="1">
            <a:off x="4132729" y="3740727"/>
            <a:ext cx="2469177" cy="1361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905" y="374089"/>
            <a:ext cx="9740154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Over 50% People CAN’T Solve This!!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F93B-F7F1-0297-90AA-2AAF4FA6A2DC}"/>
              </a:ext>
            </a:extLst>
          </p:cNvPr>
          <p:cNvSpPr txBox="1"/>
          <p:nvPr/>
        </p:nvSpPr>
        <p:spPr>
          <a:xfrm>
            <a:off x="4151566" y="1828086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What comes next?</a:t>
            </a:r>
            <a:endParaRPr lang="en-US" sz="2400" dirty="0"/>
          </a:p>
        </p:txBody>
      </p:sp>
      <p:pic>
        <p:nvPicPr>
          <p:cNvPr id="19" name="Picture 2" descr="An Apple - Clipart World">
            <a:extLst>
              <a:ext uri="{FF2B5EF4-FFF2-40B4-BE49-F238E27FC236}">
                <a16:creationId xmlns:a16="http://schemas.microsoft.com/office/drawing/2014/main" id="{BEB6F265-33C9-494C-B4D6-14968B53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An Apple - Clipart World">
            <a:extLst>
              <a:ext uri="{FF2B5EF4-FFF2-40B4-BE49-F238E27FC236}">
                <a16:creationId xmlns:a16="http://schemas.microsoft.com/office/drawing/2014/main" id="{1AC5191D-501B-6A59-A257-43C03970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An Apple - Clipart World">
            <a:extLst>
              <a:ext uri="{FF2B5EF4-FFF2-40B4-BE49-F238E27FC236}">
                <a16:creationId xmlns:a16="http://schemas.microsoft.com/office/drawing/2014/main" id="{5162FC91-0220-A947-966D-EB3A8577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n Apple - Clipart World">
            <a:extLst>
              <a:ext uri="{FF2B5EF4-FFF2-40B4-BE49-F238E27FC236}">
                <a16:creationId xmlns:a16="http://schemas.microsoft.com/office/drawing/2014/main" id="{85030709-F637-4B23-9F5B-4BA7B165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n Apple - Clipart World">
            <a:extLst>
              <a:ext uri="{FF2B5EF4-FFF2-40B4-BE49-F238E27FC236}">
                <a16:creationId xmlns:a16="http://schemas.microsoft.com/office/drawing/2014/main" id="{E4CB0A70-4E93-2B86-B0F8-B6FBDD3D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An Apple - Clipart World">
            <a:extLst>
              <a:ext uri="{FF2B5EF4-FFF2-40B4-BE49-F238E27FC236}">
                <a16:creationId xmlns:a16="http://schemas.microsoft.com/office/drawing/2014/main" id="{9598C61E-9937-F249-B756-3A91DC43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n Apple - Clipart World">
            <a:extLst>
              <a:ext uri="{FF2B5EF4-FFF2-40B4-BE49-F238E27FC236}">
                <a16:creationId xmlns:a16="http://schemas.microsoft.com/office/drawing/2014/main" id="{9A439FC4-23F6-79D7-D044-5E44814A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271506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n Apple - Clipart World">
            <a:extLst>
              <a:ext uri="{FF2B5EF4-FFF2-40B4-BE49-F238E27FC236}">
                <a16:creationId xmlns:a16="http://schemas.microsoft.com/office/drawing/2014/main" id="{C9BDF629-B1CC-B9C5-69CB-EF16B25E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271506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An Apple - Clipart World">
            <a:extLst>
              <a:ext uri="{FF2B5EF4-FFF2-40B4-BE49-F238E27FC236}">
                <a16:creationId xmlns:a16="http://schemas.microsoft.com/office/drawing/2014/main" id="{F1A2EDB6-7036-BF94-DAC8-E84437C8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326092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An Apple - Clipart World">
            <a:extLst>
              <a:ext uri="{FF2B5EF4-FFF2-40B4-BE49-F238E27FC236}">
                <a16:creationId xmlns:a16="http://schemas.microsoft.com/office/drawing/2014/main" id="{34420952-4EFB-65CF-F584-A9EE37E3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326091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An Apple - Clipart World">
            <a:extLst>
              <a:ext uri="{FF2B5EF4-FFF2-40B4-BE49-F238E27FC236}">
                <a16:creationId xmlns:a16="http://schemas.microsoft.com/office/drawing/2014/main" id="{A4217796-08E4-79A3-051B-894C3CF6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An Apple - Clipart World">
            <a:extLst>
              <a:ext uri="{FF2B5EF4-FFF2-40B4-BE49-F238E27FC236}">
                <a16:creationId xmlns:a16="http://schemas.microsoft.com/office/drawing/2014/main" id="{60D37978-F604-5836-0EDB-4B7EDB4C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93711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n Apple - Clipart World">
            <a:extLst>
              <a:ext uri="{FF2B5EF4-FFF2-40B4-BE49-F238E27FC236}">
                <a16:creationId xmlns:a16="http://schemas.microsoft.com/office/drawing/2014/main" id="{D5098B1C-4F96-FF51-7249-73D7C690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93711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An Apple - Clipart World">
            <a:extLst>
              <a:ext uri="{FF2B5EF4-FFF2-40B4-BE49-F238E27FC236}">
                <a16:creationId xmlns:a16="http://schemas.microsoft.com/office/drawing/2014/main" id="{7E0285EC-4AA2-7FC1-9CFF-0FEFEDB2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93711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106672-64D2-5D78-A5BA-AE077E8D8480}"/>
              </a:ext>
            </a:extLst>
          </p:cNvPr>
          <p:cNvSpPr txBox="1"/>
          <p:nvPr/>
        </p:nvSpPr>
        <p:spPr>
          <a:xfrm>
            <a:off x="497540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B4F110-8C09-1DE6-2BA1-1B74CBBD5121}"/>
              </a:ext>
            </a:extLst>
          </p:cNvPr>
          <p:cNvSpPr txBox="1"/>
          <p:nvPr/>
        </p:nvSpPr>
        <p:spPr>
          <a:xfrm>
            <a:off x="2207377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  <a:endParaRPr 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CA5E64-8339-9754-6039-7FC89FB7AC87}"/>
              </a:ext>
            </a:extLst>
          </p:cNvPr>
          <p:cNvSpPr txBox="1"/>
          <p:nvPr/>
        </p:nvSpPr>
        <p:spPr>
          <a:xfrm>
            <a:off x="4286405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  <a:endParaRPr 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858A5-C692-1D60-743F-DB7E24276EF7}"/>
              </a:ext>
            </a:extLst>
          </p:cNvPr>
          <p:cNvSpPr txBox="1"/>
          <p:nvPr/>
        </p:nvSpPr>
        <p:spPr>
          <a:xfrm>
            <a:off x="6697464" y="5234928"/>
            <a:ext cx="694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22</a:t>
            </a:r>
            <a:endParaRPr lang="en-US" sz="3200" dirty="0"/>
          </a:p>
        </p:txBody>
      </p:sp>
      <p:pic>
        <p:nvPicPr>
          <p:cNvPr id="52" name="Picture 2" descr="An Apple - Clipart World">
            <a:extLst>
              <a:ext uri="{FF2B5EF4-FFF2-40B4-BE49-F238E27FC236}">
                <a16:creationId xmlns:a16="http://schemas.microsoft.com/office/drawing/2014/main" id="{D55AC8ED-9D2C-008C-44A1-BB3CBB43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27150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An Apple - Clipart World">
            <a:extLst>
              <a:ext uri="{FF2B5EF4-FFF2-40B4-BE49-F238E27FC236}">
                <a16:creationId xmlns:a16="http://schemas.microsoft.com/office/drawing/2014/main" id="{49A3A1CD-4B13-A5C4-3C0F-408F7C65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271506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An Apple - Clipart World">
            <a:extLst>
              <a:ext uri="{FF2B5EF4-FFF2-40B4-BE49-F238E27FC236}">
                <a16:creationId xmlns:a16="http://schemas.microsoft.com/office/drawing/2014/main" id="{BFF49569-C2A5-7517-0B4F-235075E0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271506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An Apple - Clipart World">
            <a:extLst>
              <a:ext uri="{FF2B5EF4-FFF2-40B4-BE49-F238E27FC236}">
                <a16:creationId xmlns:a16="http://schemas.microsoft.com/office/drawing/2014/main" id="{AA82B639-4470-9334-7DCB-F0C3CD5B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27150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An Apple - Clipart World">
            <a:extLst>
              <a:ext uri="{FF2B5EF4-FFF2-40B4-BE49-F238E27FC236}">
                <a16:creationId xmlns:a16="http://schemas.microsoft.com/office/drawing/2014/main" id="{66FDF659-A497-9456-45B8-272A9785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271506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An Apple - Clipart World">
            <a:extLst>
              <a:ext uri="{FF2B5EF4-FFF2-40B4-BE49-F238E27FC236}">
                <a16:creationId xmlns:a16="http://schemas.microsoft.com/office/drawing/2014/main" id="{9C7E6C20-9F4E-6335-6195-78AC7042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313945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An Apple - Clipart World">
            <a:extLst>
              <a:ext uri="{FF2B5EF4-FFF2-40B4-BE49-F238E27FC236}">
                <a16:creationId xmlns:a16="http://schemas.microsoft.com/office/drawing/2014/main" id="{12B29C63-CCA3-5475-91C4-685660F1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313945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An Apple - Clipart World">
            <a:extLst>
              <a:ext uri="{FF2B5EF4-FFF2-40B4-BE49-F238E27FC236}">
                <a16:creationId xmlns:a16="http://schemas.microsoft.com/office/drawing/2014/main" id="{69C73471-C960-D611-82E1-324E87CE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313945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An Apple - Clipart World">
            <a:extLst>
              <a:ext uri="{FF2B5EF4-FFF2-40B4-BE49-F238E27FC236}">
                <a16:creationId xmlns:a16="http://schemas.microsoft.com/office/drawing/2014/main" id="{8C920132-816A-39BF-DD06-784A78D1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313945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An Apple - Clipart World">
            <a:extLst>
              <a:ext uri="{FF2B5EF4-FFF2-40B4-BE49-F238E27FC236}">
                <a16:creationId xmlns:a16="http://schemas.microsoft.com/office/drawing/2014/main" id="{9C1BEB88-A5AE-DA39-4FD8-40DD7F93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313945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An Apple - Clipart World">
            <a:extLst>
              <a:ext uri="{FF2B5EF4-FFF2-40B4-BE49-F238E27FC236}">
                <a16:creationId xmlns:a16="http://schemas.microsoft.com/office/drawing/2014/main" id="{2559679B-AA72-3399-03BC-A3D2424CA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355566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An Apple - Clipart World">
            <a:extLst>
              <a:ext uri="{FF2B5EF4-FFF2-40B4-BE49-F238E27FC236}">
                <a16:creationId xmlns:a16="http://schemas.microsoft.com/office/drawing/2014/main" id="{6387267F-DEEC-617E-D459-4DA12F13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35556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An Apple - Clipart World">
            <a:extLst>
              <a:ext uri="{FF2B5EF4-FFF2-40B4-BE49-F238E27FC236}">
                <a16:creationId xmlns:a16="http://schemas.microsoft.com/office/drawing/2014/main" id="{CBE63FE1-FBC3-7A15-D6FB-2093E783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35556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An Apple - Clipart World">
            <a:extLst>
              <a:ext uri="{FF2B5EF4-FFF2-40B4-BE49-F238E27FC236}">
                <a16:creationId xmlns:a16="http://schemas.microsoft.com/office/drawing/2014/main" id="{193BFC27-B369-266D-C487-3871ABDF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355566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An Apple - Clipart World">
            <a:extLst>
              <a:ext uri="{FF2B5EF4-FFF2-40B4-BE49-F238E27FC236}">
                <a16:creationId xmlns:a16="http://schemas.microsoft.com/office/drawing/2014/main" id="{DA883191-CD74-FEC3-F44C-43E652CB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35556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An Apple - Clipart World">
            <a:extLst>
              <a:ext uri="{FF2B5EF4-FFF2-40B4-BE49-F238E27FC236}">
                <a16:creationId xmlns:a16="http://schemas.microsoft.com/office/drawing/2014/main" id="{7FD569F6-F773-20C6-7317-9C2C0846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398006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An Apple - Clipart World">
            <a:extLst>
              <a:ext uri="{FF2B5EF4-FFF2-40B4-BE49-F238E27FC236}">
                <a16:creationId xmlns:a16="http://schemas.microsoft.com/office/drawing/2014/main" id="{359835AD-4C33-CE3B-0D2A-63342059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398005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An Apple - Clipart World">
            <a:extLst>
              <a:ext uri="{FF2B5EF4-FFF2-40B4-BE49-F238E27FC236}">
                <a16:creationId xmlns:a16="http://schemas.microsoft.com/office/drawing/2014/main" id="{5E96EACB-F606-DA1A-D9CA-84A05415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398005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An Apple - Clipart World">
            <a:extLst>
              <a:ext uri="{FF2B5EF4-FFF2-40B4-BE49-F238E27FC236}">
                <a16:creationId xmlns:a16="http://schemas.microsoft.com/office/drawing/2014/main" id="{81322A89-1686-CFD8-B013-8B6B7D4D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398006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An Apple - Clipart World">
            <a:extLst>
              <a:ext uri="{FF2B5EF4-FFF2-40B4-BE49-F238E27FC236}">
                <a16:creationId xmlns:a16="http://schemas.microsoft.com/office/drawing/2014/main" id="{B69BBDE3-61E9-D2EC-B46D-82C66E63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398005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An Apple - Clipart World">
            <a:extLst>
              <a:ext uri="{FF2B5EF4-FFF2-40B4-BE49-F238E27FC236}">
                <a16:creationId xmlns:a16="http://schemas.microsoft.com/office/drawing/2014/main" id="{5B2D3ECC-FEA2-744E-8F58-E5B83FC3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44" y="440606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An Apple - Clipart World">
            <a:extLst>
              <a:ext uri="{FF2B5EF4-FFF2-40B4-BE49-F238E27FC236}">
                <a16:creationId xmlns:a16="http://schemas.microsoft.com/office/drawing/2014/main" id="{6D3FA69A-849F-DC13-E566-F9580DFA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11" y="44060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D2ADEEE-20F5-7A33-285A-C3DD8E9F2FA7}"/>
              </a:ext>
            </a:extLst>
          </p:cNvPr>
          <p:cNvSpPr txBox="1"/>
          <p:nvPr/>
        </p:nvSpPr>
        <p:spPr>
          <a:xfrm>
            <a:off x="9564945" y="5234927"/>
            <a:ext cx="694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49</a:t>
            </a:r>
            <a:endParaRPr lang="en-US" sz="3200" dirty="0"/>
          </a:p>
        </p:txBody>
      </p:sp>
      <p:pic>
        <p:nvPicPr>
          <p:cNvPr id="49" name="Picture 2" descr="An Apple - Clipart World">
            <a:extLst>
              <a:ext uri="{FF2B5EF4-FFF2-40B4-BE49-F238E27FC236}">
                <a16:creationId xmlns:a16="http://schemas.microsoft.com/office/drawing/2014/main" id="{E6D6EA10-FB3B-0B1C-E11F-3F02A81F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247971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An Apple - Clipart World">
            <a:extLst>
              <a:ext uri="{FF2B5EF4-FFF2-40B4-BE49-F238E27FC236}">
                <a16:creationId xmlns:a16="http://schemas.microsoft.com/office/drawing/2014/main" id="{6219601B-16F5-9063-A555-8D6F7D52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247971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An Apple - Clipart World">
            <a:extLst>
              <a:ext uri="{FF2B5EF4-FFF2-40B4-BE49-F238E27FC236}">
                <a16:creationId xmlns:a16="http://schemas.microsoft.com/office/drawing/2014/main" id="{6E42E53A-722A-84B1-B008-8AC42486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247971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An Apple - Clipart World">
            <a:extLst>
              <a:ext uri="{FF2B5EF4-FFF2-40B4-BE49-F238E27FC236}">
                <a16:creationId xmlns:a16="http://schemas.microsoft.com/office/drawing/2014/main" id="{AC4C596B-240B-73FF-CEDD-242FB171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247971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An Apple - Clipart World">
            <a:extLst>
              <a:ext uri="{FF2B5EF4-FFF2-40B4-BE49-F238E27FC236}">
                <a16:creationId xmlns:a16="http://schemas.microsoft.com/office/drawing/2014/main" id="{CDAB0C45-1C53-BDE2-07B4-3478E9C1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247971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An Apple - Clipart World">
            <a:extLst>
              <a:ext uri="{FF2B5EF4-FFF2-40B4-BE49-F238E27FC236}">
                <a16:creationId xmlns:a16="http://schemas.microsoft.com/office/drawing/2014/main" id="{AAC0F76F-A0A4-0AAA-42B6-8C9F77F3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247971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An Apple - Clipart World">
            <a:extLst>
              <a:ext uri="{FF2B5EF4-FFF2-40B4-BE49-F238E27FC236}">
                <a16:creationId xmlns:a16="http://schemas.microsoft.com/office/drawing/2014/main" id="{EA07DCE7-204A-403A-F2A4-FC426C77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247971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An Apple - Clipart World">
            <a:extLst>
              <a:ext uri="{FF2B5EF4-FFF2-40B4-BE49-F238E27FC236}">
                <a16:creationId xmlns:a16="http://schemas.microsoft.com/office/drawing/2014/main" id="{73A7D232-4900-918E-CAB8-ACD96596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01" y="2859166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An Apple - Clipart World">
            <a:extLst>
              <a:ext uri="{FF2B5EF4-FFF2-40B4-BE49-F238E27FC236}">
                <a16:creationId xmlns:a16="http://schemas.microsoft.com/office/drawing/2014/main" id="{353A87CA-C02F-2AAA-DDED-9C5F1C15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968" y="2859164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An Apple - Clipart World">
            <a:extLst>
              <a:ext uri="{FF2B5EF4-FFF2-40B4-BE49-F238E27FC236}">
                <a16:creationId xmlns:a16="http://schemas.microsoft.com/office/drawing/2014/main" id="{649FFFC1-2602-64C5-4D97-1098BCD79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535" y="2859164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An Apple - Clipart World">
            <a:extLst>
              <a:ext uri="{FF2B5EF4-FFF2-40B4-BE49-F238E27FC236}">
                <a16:creationId xmlns:a16="http://schemas.microsoft.com/office/drawing/2014/main" id="{F15A22C0-2498-9C48-FF98-08139C53F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444" y="2859166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An Apple - Clipart World">
            <a:extLst>
              <a:ext uri="{FF2B5EF4-FFF2-40B4-BE49-F238E27FC236}">
                <a16:creationId xmlns:a16="http://schemas.microsoft.com/office/drawing/2014/main" id="{CB266813-9479-51E3-7C9F-37AEEF7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011" y="2859164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An Apple - Clipart World">
            <a:extLst>
              <a:ext uri="{FF2B5EF4-FFF2-40B4-BE49-F238E27FC236}">
                <a16:creationId xmlns:a16="http://schemas.microsoft.com/office/drawing/2014/main" id="{C2DBF554-153F-9E27-6575-35D45270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625" y="2859164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An Apple - Clipart World">
            <a:extLst>
              <a:ext uri="{FF2B5EF4-FFF2-40B4-BE49-F238E27FC236}">
                <a16:creationId xmlns:a16="http://schemas.microsoft.com/office/drawing/2014/main" id="{FCD8CFE8-2A2A-6513-A36B-D2716AA4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192" y="2859162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An Apple - Clipart World">
            <a:extLst>
              <a:ext uri="{FF2B5EF4-FFF2-40B4-BE49-F238E27FC236}">
                <a16:creationId xmlns:a16="http://schemas.microsoft.com/office/drawing/2014/main" id="{323D4E83-1A75-5935-3631-E0F3DE9B5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323621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An Apple - Clipart World">
            <a:extLst>
              <a:ext uri="{FF2B5EF4-FFF2-40B4-BE49-F238E27FC236}">
                <a16:creationId xmlns:a16="http://schemas.microsoft.com/office/drawing/2014/main" id="{6DF211C1-EBB3-B76A-DAA3-ADED2B88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323620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An Apple - Clipart World">
            <a:extLst>
              <a:ext uri="{FF2B5EF4-FFF2-40B4-BE49-F238E27FC236}">
                <a16:creationId xmlns:a16="http://schemas.microsoft.com/office/drawing/2014/main" id="{5AE632C9-6A75-0F01-551E-429D69EB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323620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An Apple - Clipart World">
            <a:extLst>
              <a:ext uri="{FF2B5EF4-FFF2-40B4-BE49-F238E27FC236}">
                <a16:creationId xmlns:a16="http://schemas.microsoft.com/office/drawing/2014/main" id="{8FDA8EB5-5561-FE94-95CF-8DF3D19F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323621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An Apple - Clipart World">
            <a:extLst>
              <a:ext uri="{FF2B5EF4-FFF2-40B4-BE49-F238E27FC236}">
                <a16:creationId xmlns:a16="http://schemas.microsoft.com/office/drawing/2014/main" id="{D5D61ECA-3593-DE7F-43E9-B638468E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323620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An Apple - Clipart World">
            <a:extLst>
              <a:ext uri="{FF2B5EF4-FFF2-40B4-BE49-F238E27FC236}">
                <a16:creationId xmlns:a16="http://schemas.microsoft.com/office/drawing/2014/main" id="{4608C890-4612-6204-6D97-52391440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323620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An Apple - Clipart World">
            <a:extLst>
              <a:ext uri="{FF2B5EF4-FFF2-40B4-BE49-F238E27FC236}">
                <a16:creationId xmlns:a16="http://schemas.microsoft.com/office/drawing/2014/main" id="{9A7700B7-2B77-4567-AB7A-8CEDF0FE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3236206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An Apple - Clipart World">
            <a:extLst>
              <a:ext uri="{FF2B5EF4-FFF2-40B4-BE49-F238E27FC236}">
                <a16:creationId xmlns:a16="http://schemas.microsoft.com/office/drawing/2014/main" id="{0250DB2A-824F-CCF1-E22F-C7F5FA8F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924" y="36266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An Apple - Clipart World">
            <a:extLst>
              <a:ext uri="{FF2B5EF4-FFF2-40B4-BE49-F238E27FC236}">
                <a16:creationId xmlns:a16="http://schemas.microsoft.com/office/drawing/2014/main" id="{2F0BE050-7CF0-4A76-0943-5E079CB21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491" y="36266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An Apple - Clipart World">
            <a:extLst>
              <a:ext uri="{FF2B5EF4-FFF2-40B4-BE49-F238E27FC236}">
                <a16:creationId xmlns:a16="http://schemas.microsoft.com/office/drawing/2014/main" id="{9294A073-420F-17D6-4847-6F702152C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58" y="36266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An Apple - Clipart World">
            <a:extLst>
              <a:ext uri="{FF2B5EF4-FFF2-40B4-BE49-F238E27FC236}">
                <a16:creationId xmlns:a16="http://schemas.microsoft.com/office/drawing/2014/main" id="{67299640-3ADD-4397-3C45-06A20B4C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967" y="36266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An Apple - Clipart World">
            <a:extLst>
              <a:ext uri="{FF2B5EF4-FFF2-40B4-BE49-F238E27FC236}">
                <a16:creationId xmlns:a16="http://schemas.microsoft.com/office/drawing/2014/main" id="{124CA431-748D-8D7E-7A5F-332BD171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534" y="36266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An Apple - Clipart World">
            <a:extLst>
              <a:ext uri="{FF2B5EF4-FFF2-40B4-BE49-F238E27FC236}">
                <a16:creationId xmlns:a16="http://schemas.microsoft.com/office/drawing/2014/main" id="{0075DF84-482E-7F2C-B131-B74E7249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48" y="36266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An Apple - Clipart World">
            <a:extLst>
              <a:ext uri="{FF2B5EF4-FFF2-40B4-BE49-F238E27FC236}">
                <a16:creationId xmlns:a16="http://schemas.microsoft.com/office/drawing/2014/main" id="{E6E711DD-F7DC-B8C5-288E-6BCD22862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715" y="362662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An Apple - Clipart World">
            <a:extLst>
              <a:ext uri="{FF2B5EF4-FFF2-40B4-BE49-F238E27FC236}">
                <a16:creationId xmlns:a16="http://schemas.microsoft.com/office/drawing/2014/main" id="{8174DFBF-EE36-2BB9-5419-62F7196C0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399103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An Apple - Clipart World">
            <a:extLst>
              <a:ext uri="{FF2B5EF4-FFF2-40B4-BE49-F238E27FC236}">
                <a16:creationId xmlns:a16="http://schemas.microsoft.com/office/drawing/2014/main" id="{59E8FE7A-C162-B2E3-5344-6221E2CFD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39910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An Apple - Clipart World">
            <a:extLst>
              <a:ext uri="{FF2B5EF4-FFF2-40B4-BE49-F238E27FC236}">
                <a16:creationId xmlns:a16="http://schemas.microsoft.com/office/drawing/2014/main" id="{3F9B1CBA-6413-7256-D929-82884C96D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39910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An Apple - Clipart World">
            <a:extLst>
              <a:ext uri="{FF2B5EF4-FFF2-40B4-BE49-F238E27FC236}">
                <a16:creationId xmlns:a16="http://schemas.microsoft.com/office/drawing/2014/main" id="{441FF8E7-9A4E-7E2D-7AB7-45C065ECF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399103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An Apple - Clipart World">
            <a:extLst>
              <a:ext uri="{FF2B5EF4-FFF2-40B4-BE49-F238E27FC236}">
                <a16:creationId xmlns:a16="http://schemas.microsoft.com/office/drawing/2014/main" id="{73572BF8-F13D-E0FE-6149-2312CCAD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39910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An Apple - Clipart World">
            <a:extLst>
              <a:ext uri="{FF2B5EF4-FFF2-40B4-BE49-F238E27FC236}">
                <a16:creationId xmlns:a16="http://schemas.microsoft.com/office/drawing/2014/main" id="{E289DF1F-B7F6-BFE7-C00E-0DC3D230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39910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An Apple - Clipart World">
            <a:extLst>
              <a:ext uri="{FF2B5EF4-FFF2-40B4-BE49-F238E27FC236}">
                <a16:creationId xmlns:a16="http://schemas.microsoft.com/office/drawing/2014/main" id="{4E629454-4B7F-1F00-F1A0-126DF4D6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39910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An Apple - Clipart World">
            <a:extLst>
              <a:ext uri="{FF2B5EF4-FFF2-40B4-BE49-F238E27FC236}">
                <a16:creationId xmlns:a16="http://schemas.microsoft.com/office/drawing/2014/main" id="{E47B47F1-CC2D-B487-3481-BD65A158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435345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An Apple - Clipart World">
            <a:extLst>
              <a:ext uri="{FF2B5EF4-FFF2-40B4-BE49-F238E27FC236}">
                <a16:creationId xmlns:a16="http://schemas.microsoft.com/office/drawing/2014/main" id="{7DB906A8-64B9-4CD3-D46B-4DA7FB7E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435344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An Apple - Clipart World">
            <a:extLst>
              <a:ext uri="{FF2B5EF4-FFF2-40B4-BE49-F238E27FC236}">
                <a16:creationId xmlns:a16="http://schemas.microsoft.com/office/drawing/2014/main" id="{36861868-1379-9185-F07F-BF9D925D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435344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An Apple - Clipart World">
            <a:extLst>
              <a:ext uri="{FF2B5EF4-FFF2-40B4-BE49-F238E27FC236}">
                <a16:creationId xmlns:a16="http://schemas.microsoft.com/office/drawing/2014/main" id="{069853C0-635A-AD75-C6A4-BE81BFD3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435345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An Apple - Clipart World">
            <a:extLst>
              <a:ext uri="{FF2B5EF4-FFF2-40B4-BE49-F238E27FC236}">
                <a16:creationId xmlns:a16="http://schemas.microsoft.com/office/drawing/2014/main" id="{89819D28-5695-52FB-FDAD-9C697298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435344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An Apple - Clipart World">
            <a:extLst>
              <a:ext uri="{FF2B5EF4-FFF2-40B4-BE49-F238E27FC236}">
                <a16:creationId xmlns:a16="http://schemas.microsoft.com/office/drawing/2014/main" id="{00676478-EDEC-D715-14FD-2178318F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435344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An Apple - Clipart World">
            <a:extLst>
              <a:ext uri="{FF2B5EF4-FFF2-40B4-BE49-F238E27FC236}">
                <a16:creationId xmlns:a16="http://schemas.microsoft.com/office/drawing/2014/main" id="{1546D291-DC8B-CA83-05DE-2D645B5F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4353446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An Apple - Clipart World">
            <a:extLst>
              <a:ext uri="{FF2B5EF4-FFF2-40B4-BE49-F238E27FC236}">
                <a16:creationId xmlns:a16="http://schemas.microsoft.com/office/drawing/2014/main" id="{83D2FD99-B5FF-4160-7C8C-B0C1F0366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4754092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An Apple - Clipart World">
            <a:extLst>
              <a:ext uri="{FF2B5EF4-FFF2-40B4-BE49-F238E27FC236}">
                <a16:creationId xmlns:a16="http://schemas.microsoft.com/office/drawing/2014/main" id="{7418DC4E-2648-8877-3C35-D01F32E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475409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An Apple - Clipart World">
            <a:extLst>
              <a:ext uri="{FF2B5EF4-FFF2-40B4-BE49-F238E27FC236}">
                <a16:creationId xmlns:a16="http://schemas.microsoft.com/office/drawing/2014/main" id="{81C39F89-A4CA-A76D-8ED8-57505C15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475409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An Apple - Clipart World">
            <a:extLst>
              <a:ext uri="{FF2B5EF4-FFF2-40B4-BE49-F238E27FC236}">
                <a16:creationId xmlns:a16="http://schemas.microsoft.com/office/drawing/2014/main" id="{797A0FC8-CEB8-6C7A-2531-B4110240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4754092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An Apple - Clipart World">
            <a:extLst>
              <a:ext uri="{FF2B5EF4-FFF2-40B4-BE49-F238E27FC236}">
                <a16:creationId xmlns:a16="http://schemas.microsoft.com/office/drawing/2014/main" id="{894DBAA1-E3F8-00CD-C3A6-C6523B8F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475409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An Apple - Clipart World">
            <a:extLst>
              <a:ext uri="{FF2B5EF4-FFF2-40B4-BE49-F238E27FC236}">
                <a16:creationId xmlns:a16="http://schemas.microsoft.com/office/drawing/2014/main" id="{2EEEAA1C-7B14-5784-E501-A2B3246E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475409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An Apple - Clipart World">
            <a:extLst>
              <a:ext uri="{FF2B5EF4-FFF2-40B4-BE49-F238E27FC236}">
                <a16:creationId xmlns:a16="http://schemas.microsoft.com/office/drawing/2014/main" id="{91CCCE96-E8F8-2C1A-C384-9AAD82A7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475408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30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Uniform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points uniformly at random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dirty="0"/>
                  <a:t> and form a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from these points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be the corresponding measurements of the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sz="28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𝑃𝑥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2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117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Uniform Sampling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384A19-00F9-B1D0-886A-2D3E0D37274D}"/>
              </a:ext>
            </a:extLst>
          </p:cNvPr>
          <p:cNvSpPr/>
          <p:nvPr/>
        </p:nvSpPr>
        <p:spPr>
          <a:xfrm>
            <a:off x="7945461" y="2131587"/>
            <a:ext cx="1298331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752841-62AE-6DF7-646C-9FECDBF85166}"/>
                  </a:ext>
                </a:extLst>
              </p:cNvPr>
              <p:cNvSpPr/>
              <p:nvPr/>
            </p:nvSpPr>
            <p:spPr>
              <a:xfrm>
                <a:off x="5570538" y="3165478"/>
                <a:ext cx="2564163" cy="1291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poly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752841-62AE-6DF7-646C-9FECDBF85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38" y="3165478"/>
                <a:ext cx="2564163" cy="1291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64643C-C928-76F2-507D-B0CA3D44B3F0}"/>
                  </a:ext>
                </a:extLst>
              </p:cNvPr>
              <p:cNvSpPr/>
              <p:nvPr/>
            </p:nvSpPr>
            <p:spPr>
              <a:xfrm>
                <a:off x="8397521" y="5287539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64643C-C928-76F2-507D-B0CA3D44B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21" y="5287539"/>
                <a:ext cx="4412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6DA2B03C-AFFB-35CD-4C3E-9D0612FFF6D5}"/>
              </a:ext>
            </a:extLst>
          </p:cNvPr>
          <p:cNvSpPr/>
          <p:nvPr/>
        </p:nvSpPr>
        <p:spPr>
          <a:xfrm>
            <a:off x="9708377" y="2131587"/>
            <a:ext cx="398585" cy="148907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AC3C04-E3B9-5E03-A425-7F0EDB3F6208}"/>
                  </a:ext>
                </a:extLst>
              </p:cNvPr>
              <p:cNvSpPr/>
              <p:nvPr/>
            </p:nvSpPr>
            <p:spPr>
              <a:xfrm>
                <a:off x="9278979" y="2716362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AC3C04-E3B9-5E03-A425-7F0EDB3F6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979" y="2716362"/>
                <a:ext cx="4412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680850-7572-CAC4-165A-9FB1DA1DFA1E}"/>
                  </a:ext>
                </a:extLst>
              </p:cNvPr>
              <p:cNvSpPr/>
              <p:nvPr/>
            </p:nvSpPr>
            <p:spPr>
              <a:xfrm>
                <a:off x="9708377" y="364920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680850-7572-CAC4-165A-9FB1DA1DF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377" y="3649208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9CA79E81-5F07-443D-D36E-B73D9C912E18}"/>
              </a:ext>
            </a:extLst>
          </p:cNvPr>
          <p:cNvSpPr/>
          <p:nvPr/>
        </p:nvSpPr>
        <p:spPr>
          <a:xfrm>
            <a:off x="10900559" y="2131586"/>
            <a:ext cx="398585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75A1B76-BD01-365B-06FA-6756562297F7}"/>
                  </a:ext>
                </a:extLst>
              </p:cNvPr>
              <p:cNvSpPr/>
              <p:nvPr/>
            </p:nvSpPr>
            <p:spPr>
              <a:xfrm>
                <a:off x="10434341" y="3462739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75A1B76-BD01-365B-06FA-675656229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341" y="3462739"/>
                <a:ext cx="43518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E8AB73F-E04B-31F5-40CB-70125BD702D0}"/>
                  </a:ext>
                </a:extLst>
              </p:cNvPr>
              <p:cNvSpPr/>
              <p:nvPr/>
            </p:nvSpPr>
            <p:spPr>
              <a:xfrm>
                <a:off x="10914103" y="528753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E8AB73F-E04B-31F5-40CB-70125BD70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103" y="5287539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BA1F7F3-44EA-1BF2-7C57-E4482F5ECC3B}"/>
                  </a:ext>
                </a:extLst>
              </p:cNvPr>
              <p:cNvSpPr/>
              <p:nvPr/>
            </p:nvSpPr>
            <p:spPr>
              <a:xfrm>
                <a:off x="10218577" y="2716362"/>
                <a:ext cx="431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BA1F7F3-44EA-1BF2-7C57-E4482F5EC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577" y="2716362"/>
                <a:ext cx="43152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F7CAD8F-F45C-093D-15DB-FE7B0E91E0D8}"/>
                  </a:ext>
                </a:extLst>
              </p:cNvPr>
              <p:cNvSpPr/>
              <p:nvPr/>
            </p:nvSpPr>
            <p:spPr>
              <a:xfrm>
                <a:off x="8323942" y="33497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F7CAD8F-F45C-093D-15DB-FE7B0E91E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42" y="3349707"/>
                <a:ext cx="54136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EE74D5-6826-BD9C-41A6-2F5C7E912AAF}"/>
                  </a:ext>
                </a:extLst>
              </p:cNvPr>
              <p:cNvSpPr/>
              <p:nvPr/>
            </p:nvSpPr>
            <p:spPr>
              <a:xfrm>
                <a:off x="10845904" y="3356820"/>
                <a:ext cx="507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EE74D5-6826-BD9C-41A6-2F5C7E912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5904" y="3356820"/>
                <a:ext cx="50789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CDC372-229C-7C3B-EC24-9E11837D404F}"/>
                  </a:ext>
                </a:extLst>
              </p:cNvPr>
              <p:cNvSpPr/>
              <p:nvPr/>
            </p:nvSpPr>
            <p:spPr>
              <a:xfrm>
                <a:off x="9686700" y="2733073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CDC372-229C-7C3B-EC24-9E11837D4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700" y="2733073"/>
                <a:ext cx="4680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42A6E298-877B-881D-9A7F-BD758B3C6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286958"/>
              </p:ext>
            </p:extLst>
          </p:nvPr>
        </p:nvGraphicFramePr>
        <p:xfrm>
          <a:off x="457472" y="1690688"/>
          <a:ext cx="5232629" cy="4058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4244400" imgH="3291840" progId="Paint.Picture">
                  <p:embed/>
                </p:oleObj>
              </mc:Choice>
              <mc:Fallback>
                <p:oleObj name="Bitmap Image" r:id="rId12" imgW="4244400" imgH="3291840" progId="Paint.Pictur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42A6E298-877B-881D-9A7F-BD758B3C6B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7472" y="1690688"/>
                        <a:ext cx="5232629" cy="4058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2584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Uniform Sampling Preserves Fixed Point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sz="28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Only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samples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Lewis weights needed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[ChenDerezinski21, ParulekarParulekarPrice21, MuscoMuscoWoodruffYasuda22]</a:t>
                </a: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2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260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D12F126-B03F-2184-B5D1-605E9B4C1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787852"/>
              </p:ext>
            </p:extLst>
          </p:nvPr>
        </p:nvGraphicFramePr>
        <p:xfrm>
          <a:off x="1499575" y="727797"/>
          <a:ext cx="9192849" cy="557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34240" imgH="4694040" progId="Paint.Picture">
                  <p:embed/>
                </p:oleObj>
              </mc:Choice>
              <mc:Fallback>
                <p:oleObj name="Bitmap Image" r:id="rId2" imgW="7734240" imgH="4694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9575" y="727797"/>
                        <a:ext cx="9192849" cy="557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9402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(Simplified)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0BCE33-5DB8-60CF-D7B6-1D770C34B818}"/>
                  </a:ext>
                </a:extLst>
              </p:cNvPr>
              <p:cNvSpPr/>
              <p:nvPr/>
            </p:nvSpPr>
            <p:spPr>
              <a:xfrm>
                <a:off x="914400" y="1828800"/>
                <a:ext cx="4405745" cy="44888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Uniform sample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points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form a matrix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from these points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Perform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Lewis weight sampling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Return approximately optimal solution on sketched instance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0BCE33-5DB8-60CF-D7B6-1D770C34B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828800"/>
                <a:ext cx="4405745" cy="4488873"/>
              </a:xfrm>
              <a:prstGeom prst="rect">
                <a:avLst/>
              </a:prstGeom>
              <a:blipFill>
                <a:blip r:embed="rId2"/>
                <a:stretch>
                  <a:fillRect l="-2610" r="-3159" b="-13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DFF2C8-F5FA-B550-6D55-B192CC20DFAC}"/>
                  </a:ext>
                </a:extLst>
              </p:cNvPr>
              <p:cNvSpPr/>
              <p:nvPr/>
            </p:nvSpPr>
            <p:spPr>
              <a:xfrm>
                <a:off x="6948055" y="1828800"/>
                <a:ext cx="4405745" cy="44888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Sample with respect to Chebyshev density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Return approximately optimal solution on sketched instance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DFF2C8-F5FA-B550-6D55-B192CC20D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055" y="1828800"/>
                <a:ext cx="4405745" cy="4488873"/>
              </a:xfrm>
              <a:prstGeom prst="rect">
                <a:avLst/>
              </a:prstGeom>
              <a:blipFill>
                <a:blip r:embed="rId3"/>
                <a:stretch>
                  <a:fillRect l="-261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250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Challenges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Do not have structural property relating Chebyshev density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Lewis weights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Lewis weights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samples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082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Regression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sensitivities are upper bounded by Chebyshev density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Use </a:t>
                </a:r>
                <a:r>
                  <a:rPr lang="en-US" dirty="0" err="1"/>
                  <a:t>tensoring</a:t>
                </a:r>
                <a:r>
                  <a:rPr lang="en-US" dirty="0"/>
                  <a:t> trick of </a:t>
                </a:r>
                <a:r>
                  <a:rPr lang="en-US" dirty="0">
                    <a:solidFill>
                      <a:srgbClr val="0070C0"/>
                    </a:solidFill>
                  </a:rPr>
                  <a:t>[MeyerMuscoMuscoWoodruffZhou22] </a:t>
                </a:r>
                <a:r>
                  <a:rPr lang="en-US" dirty="0"/>
                  <a:t>to union bound over a smaller net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 t="-1961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617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(Simplified) Algorithm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0BCE33-5DB8-60CF-D7B6-1D770C34B818}"/>
                  </a:ext>
                </a:extLst>
              </p:cNvPr>
              <p:cNvSpPr/>
              <p:nvPr/>
            </p:nvSpPr>
            <p:spPr>
              <a:xfrm>
                <a:off x="914400" y="1828800"/>
                <a:ext cx="4405745" cy="44888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Uniform sample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points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form a matrix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from these points</a:t>
                </a:r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800" dirty="0">
                    <a:solidFill>
                      <a:srgbClr val="FF0000"/>
                    </a:solidFill>
                  </a:rPr>
                  <a:t>Perform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sensitivity sampling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Return approximately optimal solution on sketched instance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0BCE33-5DB8-60CF-D7B6-1D770C34B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828800"/>
                <a:ext cx="4405745" cy="4488873"/>
              </a:xfrm>
              <a:prstGeom prst="rect">
                <a:avLst/>
              </a:prstGeom>
              <a:blipFill>
                <a:blip r:embed="rId3"/>
                <a:stretch>
                  <a:fillRect l="-2610" r="-3159" b="-13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DFF2C8-F5FA-B550-6D55-B192CC20DFAC}"/>
                  </a:ext>
                </a:extLst>
              </p:cNvPr>
              <p:cNvSpPr/>
              <p:nvPr/>
            </p:nvSpPr>
            <p:spPr>
              <a:xfrm>
                <a:off x="6948055" y="1828800"/>
                <a:ext cx="4405745" cy="44888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Sample with respect to Chebyshev density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Return approximately optimal solution on sketched instance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DFF2C8-F5FA-B550-6D55-B192CC20D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055" y="1828800"/>
                <a:ext cx="4405745" cy="4488873"/>
              </a:xfrm>
              <a:prstGeom prst="rect">
                <a:avLst/>
              </a:prstGeom>
              <a:blipFill>
                <a:blip r:embed="rId4"/>
                <a:stretch>
                  <a:fillRect l="-261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5280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Lower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8836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queries are necessary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be an interval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dirty="0"/>
                  <a:t> so that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, no query lands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elsewhere,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elsewhere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8836" cy="4431740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17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8836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queries from the Chebyshev density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queries are necessary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/>
                  <a:t>Structural 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den>
                        </m:f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𝑑𝑝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func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Structural result: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polylog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8836" cy="4431740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24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905" y="374089"/>
            <a:ext cx="9740154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Over 50% People CAN’T Solve This!!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F93B-F7F1-0297-90AA-2AAF4FA6A2DC}"/>
              </a:ext>
            </a:extLst>
          </p:cNvPr>
          <p:cNvSpPr txBox="1"/>
          <p:nvPr/>
        </p:nvSpPr>
        <p:spPr>
          <a:xfrm>
            <a:off x="4151566" y="1828086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What comes next?</a:t>
            </a:r>
            <a:endParaRPr lang="en-US" sz="2400" dirty="0"/>
          </a:p>
        </p:txBody>
      </p:sp>
      <p:pic>
        <p:nvPicPr>
          <p:cNvPr id="19" name="Picture 2" descr="An Apple - Clipart World">
            <a:extLst>
              <a:ext uri="{FF2B5EF4-FFF2-40B4-BE49-F238E27FC236}">
                <a16:creationId xmlns:a16="http://schemas.microsoft.com/office/drawing/2014/main" id="{BEB6F265-33C9-494C-B4D6-14968B53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An Apple - Clipart World">
            <a:extLst>
              <a:ext uri="{FF2B5EF4-FFF2-40B4-BE49-F238E27FC236}">
                <a16:creationId xmlns:a16="http://schemas.microsoft.com/office/drawing/2014/main" id="{1AC5191D-501B-6A59-A257-43C03970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An Apple - Clipart World">
            <a:extLst>
              <a:ext uri="{FF2B5EF4-FFF2-40B4-BE49-F238E27FC236}">
                <a16:creationId xmlns:a16="http://schemas.microsoft.com/office/drawing/2014/main" id="{5162FC91-0220-A947-966D-EB3A8577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An Apple - Clipart World">
            <a:extLst>
              <a:ext uri="{FF2B5EF4-FFF2-40B4-BE49-F238E27FC236}">
                <a16:creationId xmlns:a16="http://schemas.microsoft.com/office/drawing/2014/main" id="{85030709-F637-4B23-9F5B-4BA7B165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6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n Apple - Clipart World">
            <a:extLst>
              <a:ext uri="{FF2B5EF4-FFF2-40B4-BE49-F238E27FC236}">
                <a16:creationId xmlns:a16="http://schemas.microsoft.com/office/drawing/2014/main" id="{E4CB0A70-4E93-2B86-B0F8-B6FBDD3D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8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An Apple - Clipart World">
            <a:extLst>
              <a:ext uri="{FF2B5EF4-FFF2-40B4-BE49-F238E27FC236}">
                <a16:creationId xmlns:a16="http://schemas.microsoft.com/office/drawing/2014/main" id="{9598C61E-9937-F249-B756-3A91DC43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271506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n Apple - Clipart World">
            <a:extLst>
              <a:ext uri="{FF2B5EF4-FFF2-40B4-BE49-F238E27FC236}">
                <a16:creationId xmlns:a16="http://schemas.microsoft.com/office/drawing/2014/main" id="{9A439FC4-23F6-79D7-D044-5E44814A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271506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n Apple - Clipart World">
            <a:extLst>
              <a:ext uri="{FF2B5EF4-FFF2-40B4-BE49-F238E27FC236}">
                <a16:creationId xmlns:a16="http://schemas.microsoft.com/office/drawing/2014/main" id="{C9BDF629-B1CC-B9C5-69CB-EF16B25E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271506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An Apple - Clipart World">
            <a:extLst>
              <a:ext uri="{FF2B5EF4-FFF2-40B4-BE49-F238E27FC236}">
                <a16:creationId xmlns:a16="http://schemas.microsoft.com/office/drawing/2014/main" id="{F1A2EDB6-7036-BF94-DAC8-E84437C8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326092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An Apple - Clipart World">
            <a:extLst>
              <a:ext uri="{FF2B5EF4-FFF2-40B4-BE49-F238E27FC236}">
                <a16:creationId xmlns:a16="http://schemas.microsoft.com/office/drawing/2014/main" id="{34420952-4EFB-65CF-F584-A9EE37E3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326091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An Apple - Clipart World">
            <a:extLst>
              <a:ext uri="{FF2B5EF4-FFF2-40B4-BE49-F238E27FC236}">
                <a16:creationId xmlns:a16="http://schemas.microsoft.com/office/drawing/2014/main" id="{A4217796-08E4-79A3-051B-894C3CF6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326090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An Apple - Clipart World">
            <a:extLst>
              <a:ext uri="{FF2B5EF4-FFF2-40B4-BE49-F238E27FC236}">
                <a16:creationId xmlns:a16="http://schemas.microsoft.com/office/drawing/2014/main" id="{60D37978-F604-5836-0EDB-4B7EDB4C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93" y="3937117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n Apple - Clipart World">
            <a:extLst>
              <a:ext uri="{FF2B5EF4-FFF2-40B4-BE49-F238E27FC236}">
                <a16:creationId xmlns:a16="http://schemas.microsoft.com/office/drawing/2014/main" id="{D5098B1C-4F96-FF51-7249-73D7C690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35" y="3937116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An Apple - Clipart World">
            <a:extLst>
              <a:ext uri="{FF2B5EF4-FFF2-40B4-BE49-F238E27FC236}">
                <a16:creationId xmlns:a16="http://schemas.microsoft.com/office/drawing/2014/main" id="{7E0285EC-4AA2-7FC1-9CFF-0FEFEDB2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77" y="3937115"/>
            <a:ext cx="4613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106672-64D2-5D78-A5BA-AE077E8D8480}"/>
              </a:ext>
            </a:extLst>
          </p:cNvPr>
          <p:cNvSpPr txBox="1"/>
          <p:nvPr/>
        </p:nvSpPr>
        <p:spPr>
          <a:xfrm>
            <a:off x="497540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B4F110-8C09-1DE6-2BA1-1B74CBBD5121}"/>
              </a:ext>
            </a:extLst>
          </p:cNvPr>
          <p:cNvSpPr txBox="1"/>
          <p:nvPr/>
        </p:nvSpPr>
        <p:spPr>
          <a:xfrm>
            <a:off x="2207377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  <a:endParaRPr 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CA5E64-8339-9754-6039-7FC89FB7AC87}"/>
              </a:ext>
            </a:extLst>
          </p:cNvPr>
          <p:cNvSpPr txBox="1"/>
          <p:nvPr/>
        </p:nvSpPr>
        <p:spPr>
          <a:xfrm>
            <a:off x="4286405" y="5234928"/>
            <a:ext cx="555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  <a:endParaRPr lang="en-US" sz="3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858A5-C692-1D60-743F-DB7E24276EF7}"/>
              </a:ext>
            </a:extLst>
          </p:cNvPr>
          <p:cNvSpPr txBox="1"/>
          <p:nvPr/>
        </p:nvSpPr>
        <p:spPr>
          <a:xfrm>
            <a:off x="6697464" y="5234928"/>
            <a:ext cx="694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22</a:t>
            </a:r>
            <a:endParaRPr lang="en-US" sz="3200" dirty="0"/>
          </a:p>
        </p:txBody>
      </p:sp>
      <p:pic>
        <p:nvPicPr>
          <p:cNvPr id="52" name="Picture 2" descr="An Apple - Clipart World">
            <a:extLst>
              <a:ext uri="{FF2B5EF4-FFF2-40B4-BE49-F238E27FC236}">
                <a16:creationId xmlns:a16="http://schemas.microsoft.com/office/drawing/2014/main" id="{D55AC8ED-9D2C-008C-44A1-BB3CBB43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27150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An Apple - Clipart World">
            <a:extLst>
              <a:ext uri="{FF2B5EF4-FFF2-40B4-BE49-F238E27FC236}">
                <a16:creationId xmlns:a16="http://schemas.microsoft.com/office/drawing/2014/main" id="{49A3A1CD-4B13-A5C4-3C0F-408F7C65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271506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An Apple - Clipart World">
            <a:extLst>
              <a:ext uri="{FF2B5EF4-FFF2-40B4-BE49-F238E27FC236}">
                <a16:creationId xmlns:a16="http://schemas.microsoft.com/office/drawing/2014/main" id="{BFF49569-C2A5-7517-0B4F-235075E0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271506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An Apple - Clipart World">
            <a:extLst>
              <a:ext uri="{FF2B5EF4-FFF2-40B4-BE49-F238E27FC236}">
                <a16:creationId xmlns:a16="http://schemas.microsoft.com/office/drawing/2014/main" id="{AA82B639-4470-9334-7DCB-F0C3CD5B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27150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An Apple - Clipart World">
            <a:extLst>
              <a:ext uri="{FF2B5EF4-FFF2-40B4-BE49-F238E27FC236}">
                <a16:creationId xmlns:a16="http://schemas.microsoft.com/office/drawing/2014/main" id="{66FDF659-A497-9456-45B8-272A9785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271506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An Apple - Clipart World">
            <a:extLst>
              <a:ext uri="{FF2B5EF4-FFF2-40B4-BE49-F238E27FC236}">
                <a16:creationId xmlns:a16="http://schemas.microsoft.com/office/drawing/2014/main" id="{9C7E6C20-9F4E-6335-6195-78AC7042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313945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An Apple - Clipart World">
            <a:extLst>
              <a:ext uri="{FF2B5EF4-FFF2-40B4-BE49-F238E27FC236}">
                <a16:creationId xmlns:a16="http://schemas.microsoft.com/office/drawing/2014/main" id="{12B29C63-CCA3-5475-91C4-685660F1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313945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An Apple - Clipart World">
            <a:extLst>
              <a:ext uri="{FF2B5EF4-FFF2-40B4-BE49-F238E27FC236}">
                <a16:creationId xmlns:a16="http://schemas.microsoft.com/office/drawing/2014/main" id="{69C73471-C960-D611-82E1-324E87CE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313945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An Apple - Clipart World">
            <a:extLst>
              <a:ext uri="{FF2B5EF4-FFF2-40B4-BE49-F238E27FC236}">
                <a16:creationId xmlns:a16="http://schemas.microsoft.com/office/drawing/2014/main" id="{8C920132-816A-39BF-DD06-784A78D1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313945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An Apple - Clipart World">
            <a:extLst>
              <a:ext uri="{FF2B5EF4-FFF2-40B4-BE49-F238E27FC236}">
                <a16:creationId xmlns:a16="http://schemas.microsoft.com/office/drawing/2014/main" id="{9C1BEB88-A5AE-DA39-4FD8-40DD7F93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313945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An Apple - Clipart World">
            <a:extLst>
              <a:ext uri="{FF2B5EF4-FFF2-40B4-BE49-F238E27FC236}">
                <a16:creationId xmlns:a16="http://schemas.microsoft.com/office/drawing/2014/main" id="{2559679B-AA72-3399-03BC-A3D2424CA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355566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An Apple - Clipart World">
            <a:extLst>
              <a:ext uri="{FF2B5EF4-FFF2-40B4-BE49-F238E27FC236}">
                <a16:creationId xmlns:a16="http://schemas.microsoft.com/office/drawing/2014/main" id="{6387267F-DEEC-617E-D459-4DA12F13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35556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An Apple - Clipart World">
            <a:extLst>
              <a:ext uri="{FF2B5EF4-FFF2-40B4-BE49-F238E27FC236}">
                <a16:creationId xmlns:a16="http://schemas.microsoft.com/office/drawing/2014/main" id="{CBE63FE1-FBC3-7A15-D6FB-2093E783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35556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An Apple - Clipart World">
            <a:extLst>
              <a:ext uri="{FF2B5EF4-FFF2-40B4-BE49-F238E27FC236}">
                <a16:creationId xmlns:a16="http://schemas.microsoft.com/office/drawing/2014/main" id="{193BFC27-B369-266D-C487-3871ABDF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355566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An Apple - Clipart World">
            <a:extLst>
              <a:ext uri="{FF2B5EF4-FFF2-40B4-BE49-F238E27FC236}">
                <a16:creationId xmlns:a16="http://schemas.microsoft.com/office/drawing/2014/main" id="{DA883191-CD74-FEC3-F44C-43E652CB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35556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An Apple - Clipart World">
            <a:extLst>
              <a:ext uri="{FF2B5EF4-FFF2-40B4-BE49-F238E27FC236}">
                <a16:creationId xmlns:a16="http://schemas.microsoft.com/office/drawing/2014/main" id="{7FD569F6-F773-20C6-7317-9C2C0846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3" y="398006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An Apple - Clipart World">
            <a:extLst>
              <a:ext uri="{FF2B5EF4-FFF2-40B4-BE49-F238E27FC236}">
                <a16:creationId xmlns:a16="http://schemas.microsoft.com/office/drawing/2014/main" id="{359835AD-4C33-CE3B-0D2A-63342059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50" y="398005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An Apple - Clipart World">
            <a:extLst>
              <a:ext uri="{FF2B5EF4-FFF2-40B4-BE49-F238E27FC236}">
                <a16:creationId xmlns:a16="http://schemas.microsoft.com/office/drawing/2014/main" id="{5E96EACB-F606-DA1A-D9CA-84A05415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17" y="398005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An Apple - Clipart World">
            <a:extLst>
              <a:ext uri="{FF2B5EF4-FFF2-40B4-BE49-F238E27FC236}">
                <a16:creationId xmlns:a16="http://schemas.microsoft.com/office/drawing/2014/main" id="{81322A89-1686-CFD8-B013-8B6B7D4D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6" y="398006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An Apple - Clipart World">
            <a:extLst>
              <a:ext uri="{FF2B5EF4-FFF2-40B4-BE49-F238E27FC236}">
                <a16:creationId xmlns:a16="http://schemas.microsoft.com/office/drawing/2014/main" id="{B69BBDE3-61E9-D2EC-B46D-82C66E63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93" y="398005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An Apple - Clipart World">
            <a:extLst>
              <a:ext uri="{FF2B5EF4-FFF2-40B4-BE49-F238E27FC236}">
                <a16:creationId xmlns:a16="http://schemas.microsoft.com/office/drawing/2014/main" id="{5B2D3ECC-FEA2-744E-8F58-E5B83FC3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44" y="440606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An Apple - Clipart World">
            <a:extLst>
              <a:ext uri="{FF2B5EF4-FFF2-40B4-BE49-F238E27FC236}">
                <a16:creationId xmlns:a16="http://schemas.microsoft.com/office/drawing/2014/main" id="{6D3FA69A-849F-DC13-E566-F9580DFA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11" y="440606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D2ADEEE-20F5-7A33-285A-C3DD8E9F2FA7}"/>
              </a:ext>
            </a:extLst>
          </p:cNvPr>
          <p:cNvSpPr txBox="1"/>
          <p:nvPr/>
        </p:nvSpPr>
        <p:spPr>
          <a:xfrm>
            <a:off x="9564945" y="5234927"/>
            <a:ext cx="694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49</a:t>
            </a:r>
            <a:endParaRPr lang="en-US" sz="3200" dirty="0"/>
          </a:p>
        </p:txBody>
      </p:sp>
      <p:pic>
        <p:nvPicPr>
          <p:cNvPr id="49" name="Picture 2" descr="An Apple - Clipart World">
            <a:extLst>
              <a:ext uri="{FF2B5EF4-FFF2-40B4-BE49-F238E27FC236}">
                <a16:creationId xmlns:a16="http://schemas.microsoft.com/office/drawing/2014/main" id="{E6D6EA10-FB3B-0B1C-E11F-3F02A81F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247971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An Apple - Clipart World">
            <a:extLst>
              <a:ext uri="{FF2B5EF4-FFF2-40B4-BE49-F238E27FC236}">
                <a16:creationId xmlns:a16="http://schemas.microsoft.com/office/drawing/2014/main" id="{6219601B-16F5-9063-A555-8D6F7D52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247971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An Apple - Clipart World">
            <a:extLst>
              <a:ext uri="{FF2B5EF4-FFF2-40B4-BE49-F238E27FC236}">
                <a16:creationId xmlns:a16="http://schemas.microsoft.com/office/drawing/2014/main" id="{6E42E53A-722A-84B1-B008-8AC42486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247971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An Apple - Clipart World">
            <a:extLst>
              <a:ext uri="{FF2B5EF4-FFF2-40B4-BE49-F238E27FC236}">
                <a16:creationId xmlns:a16="http://schemas.microsoft.com/office/drawing/2014/main" id="{AC4C596B-240B-73FF-CEDD-242FB171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247971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An Apple - Clipart World">
            <a:extLst>
              <a:ext uri="{FF2B5EF4-FFF2-40B4-BE49-F238E27FC236}">
                <a16:creationId xmlns:a16="http://schemas.microsoft.com/office/drawing/2014/main" id="{CDAB0C45-1C53-BDE2-07B4-3478E9C1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247971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An Apple - Clipart World">
            <a:extLst>
              <a:ext uri="{FF2B5EF4-FFF2-40B4-BE49-F238E27FC236}">
                <a16:creationId xmlns:a16="http://schemas.microsoft.com/office/drawing/2014/main" id="{AAC0F76F-A0A4-0AAA-42B6-8C9F77F3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247971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An Apple - Clipart World">
            <a:extLst>
              <a:ext uri="{FF2B5EF4-FFF2-40B4-BE49-F238E27FC236}">
                <a16:creationId xmlns:a16="http://schemas.microsoft.com/office/drawing/2014/main" id="{EA07DCE7-204A-403A-F2A4-FC426C77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247971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An Apple - Clipart World">
            <a:extLst>
              <a:ext uri="{FF2B5EF4-FFF2-40B4-BE49-F238E27FC236}">
                <a16:creationId xmlns:a16="http://schemas.microsoft.com/office/drawing/2014/main" id="{73A7D232-4900-918E-CAB8-ACD96596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01" y="2859166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An Apple - Clipart World">
            <a:extLst>
              <a:ext uri="{FF2B5EF4-FFF2-40B4-BE49-F238E27FC236}">
                <a16:creationId xmlns:a16="http://schemas.microsoft.com/office/drawing/2014/main" id="{353A87CA-C02F-2AAA-DDED-9C5F1C15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968" y="2859164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An Apple - Clipart World">
            <a:extLst>
              <a:ext uri="{FF2B5EF4-FFF2-40B4-BE49-F238E27FC236}">
                <a16:creationId xmlns:a16="http://schemas.microsoft.com/office/drawing/2014/main" id="{649FFFC1-2602-64C5-4D97-1098BCD79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535" y="2859164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An Apple - Clipart World">
            <a:extLst>
              <a:ext uri="{FF2B5EF4-FFF2-40B4-BE49-F238E27FC236}">
                <a16:creationId xmlns:a16="http://schemas.microsoft.com/office/drawing/2014/main" id="{F15A22C0-2498-9C48-FF98-08139C53F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444" y="2859166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An Apple - Clipart World">
            <a:extLst>
              <a:ext uri="{FF2B5EF4-FFF2-40B4-BE49-F238E27FC236}">
                <a16:creationId xmlns:a16="http://schemas.microsoft.com/office/drawing/2014/main" id="{CB266813-9479-51E3-7C9F-37AEEF74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011" y="2859164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An Apple - Clipart World">
            <a:extLst>
              <a:ext uri="{FF2B5EF4-FFF2-40B4-BE49-F238E27FC236}">
                <a16:creationId xmlns:a16="http://schemas.microsoft.com/office/drawing/2014/main" id="{C2DBF554-153F-9E27-6575-35D45270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625" y="2859164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An Apple - Clipart World">
            <a:extLst>
              <a:ext uri="{FF2B5EF4-FFF2-40B4-BE49-F238E27FC236}">
                <a16:creationId xmlns:a16="http://schemas.microsoft.com/office/drawing/2014/main" id="{FCD8CFE8-2A2A-6513-A36B-D2716AA4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192" y="2859162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An Apple - Clipart World">
            <a:extLst>
              <a:ext uri="{FF2B5EF4-FFF2-40B4-BE49-F238E27FC236}">
                <a16:creationId xmlns:a16="http://schemas.microsoft.com/office/drawing/2014/main" id="{323D4E83-1A75-5935-3631-E0F3DE9B5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323621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An Apple - Clipart World">
            <a:extLst>
              <a:ext uri="{FF2B5EF4-FFF2-40B4-BE49-F238E27FC236}">
                <a16:creationId xmlns:a16="http://schemas.microsoft.com/office/drawing/2014/main" id="{6DF211C1-EBB3-B76A-DAA3-ADED2B88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323620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An Apple - Clipart World">
            <a:extLst>
              <a:ext uri="{FF2B5EF4-FFF2-40B4-BE49-F238E27FC236}">
                <a16:creationId xmlns:a16="http://schemas.microsoft.com/office/drawing/2014/main" id="{5AE632C9-6A75-0F01-551E-429D69EB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323620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An Apple - Clipart World">
            <a:extLst>
              <a:ext uri="{FF2B5EF4-FFF2-40B4-BE49-F238E27FC236}">
                <a16:creationId xmlns:a16="http://schemas.microsoft.com/office/drawing/2014/main" id="{8FDA8EB5-5561-FE94-95CF-8DF3D19F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323621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An Apple - Clipart World">
            <a:extLst>
              <a:ext uri="{FF2B5EF4-FFF2-40B4-BE49-F238E27FC236}">
                <a16:creationId xmlns:a16="http://schemas.microsoft.com/office/drawing/2014/main" id="{D5D61ECA-3593-DE7F-43E9-B638468E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323620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An Apple - Clipart World">
            <a:extLst>
              <a:ext uri="{FF2B5EF4-FFF2-40B4-BE49-F238E27FC236}">
                <a16:creationId xmlns:a16="http://schemas.microsoft.com/office/drawing/2014/main" id="{4608C890-4612-6204-6D97-52391440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323620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An Apple - Clipart World">
            <a:extLst>
              <a:ext uri="{FF2B5EF4-FFF2-40B4-BE49-F238E27FC236}">
                <a16:creationId xmlns:a16="http://schemas.microsoft.com/office/drawing/2014/main" id="{9A7700B7-2B77-4567-AB7A-8CEDF0FE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3236206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An Apple - Clipart World">
            <a:extLst>
              <a:ext uri="{FF2B5EF4-FFF2-40B4-BE49-F238E27FC236}">
                <a16:creationId xmlns:a16="http://schemas.microsoft.com/office/drawing/2014/main" id="{0250DB2A-824F-CCF1-E22F-C7F5FA8F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924" y="36266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An Apple - Clipart World">
            <a:extLst>
              <a:ext uri="{FF2B5EF4-FFF2-40B4-BE49-F238E27FC236}">
                <a16:creationId xmlns:a16="http://schemas.microsoft.com/office/drawing/2014/main" id="{2F0BE050-7CF0-4A76-0943-5E079CB21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491" y="36266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An Apple - Clipart World">
            <a:extLst>
              <a:ext uri="{FF2B5EF4-FFF2-40B4-BE49-F238E27FC236}">
                <a16:creationId xmlns:a16="http://schemas.microsoft.com/office/drawing/2014/main" id="{9294A073-420F-17D6-4847-6F702152C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58" y="36266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An Apple - Clipart World">
            <a:extLst>
              <a:ext uri="{FF2B5EF4-FFF2-40B4-BE49-F238E27FC236}">
                <a16:creationId xmlns:a16="http://schemas.microsoft.com/office/drawing/2014/main" id="{67299640-3ADD-4397-3C45-06A20B4C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967" y="36266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An Apple - Clipart World">
            <a:extLst>
              <a:ext uri="{FF2B5EF4-FFF2-40B4-BE49-F238E27FC236}">
                <a16:creationId xmlns:a16="http://schemas.microsoft.com/office/drawing/2014/main" id="{124CA431-748D-8D7E-7A5F-332BD171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534" y="36266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An Apple - Clipart World">
            <a:extLst>
              <a:ext uri="{FF2B5EF4-FFF2-40B4-BE49-F238E27FC236}">
                <a16:creationId xmlns:a16="http://schemas.microsoft.com/office/drawing/2014/main" id="{0075DF84-482E-7F2C-B131-B74E7249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48" y="36266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An Apple - Clipart World">
            <a:extLst>
              <a:ext uri="{FF2B5EF4-FFF2-40B4-BE49-F238E27FC236}">
                <a16:creationId xmlns:a16="http://schemas.microsoft.com/office/drawing/2014/main" id="{E6E711DD-F7DC-B8C5-288E-6BCD22862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715" y="3626625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An Apple - Clipart World">
            <a:extLst>
              <a:ext uri="{FF2B5EF4-FFF2-40B4-BE49-F238E27FC236}">
                <a16:creationId xmlns:a16="http://schemas.microsoft.com/office/drawing/2014/main" id="{8174DFBF-EE36-2BB9-5419-62F7196C0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399103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An Apple - Clipart World">
            <a:extLst>
              <a:ext uri="{FF2B5EF4-FFF2-40B4-BE49-F238E27FC236}">
                <a16:creationId xmlns:a16="http://schemas.microsoft.com/office/drawing/2014/main" id="{59E8FE7A-C162-B2E3-5344-6221E2CFD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39910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An Apple - Clipart World">
            <a:extLst>
              <a:ext uri="{FF2B5EF4-FFF2-40B4-BE49-F238E27FC236}">
                <a16:creationId xmlns:a16="http://schemas.microsoft.com/office/drawing/2014/main" id="{3F9B1CBA-6413-7256-D929-82884C96D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39910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An Apple - Clipart World">
            <a:extLst>
              <a:ext uri="{FF2B5EF4-FFF2-40B4-BE49-F238E27FC236}">
                <a16:creationId xmlns:a16="http://schemas.microsoft.com/office/drawing/2014/main" id="{441FF8E7-9A4E-7E2D-7AB7-45C065ECF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3991031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An Apple - Clipart World">
            <a:extLst>
              <a:ext uri="{FF2B5EF4-FFF2-40B4-BE49-F238E27FC236}">
                <a16:creationId xmlns:a16="http://schemas.microsoft.com/office/drawing/2014/main" id="{73572BF8-F13D-E0FE-6149-2312CCAD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39910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An Apple - Clipart World">
            <a:extLst>
              <a:ext uri="{FF2B5EF4-FFF2-40B4-BE49-F238E27FC236}">
                <a16:creationId xmlns:a16="http://schemas.microsoft.com/office/drawing/2014/main" id="{E289DF1F-B7F6-BFE7-C00E-0DC3D230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3991029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An Apple - Clipart World">
            <a:extLst>
              <a:ext uri="{FF2B5EF4-FFF2-40B4-BE49-F238E27FC236}">
                <a16:creationId xmlns:a16="http://schemas.microsoft.com/office/drawing/2014/main" id="{4E629454-4B7F-1F00-F1A0-126DF4D6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3991027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An Apple - Clipart World">
            <a:extLst>
              <a:ext uri="{FF2B5EF4-FFF2-40B4-BE49-F238E27FC236}">
                <a16:creationId xmlns:a16="http://schemas.microsoft.com/office/drawing/2014/main" id="{E47B47F1-CC2D-B487-3481-BD65A158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435345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An Apple - Clipart World">
            <a:extLst>
              <a:ext uri="{FF2B5EF4-FFF2-40B4-BE49-F238E27FC236}">
                <a16:creationId xmlns:a16="http://schemas.microsoft.com/office/drawing/2014/main" id="{7DB906A8-64B9-4CD3-D46B-4DA7FB7E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435344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An Apple - Clipart World">
            <a:extLst>
              <a:ext uri="{FF2B5EF4-FFF2-40B4-BE49-F238E27FC236}">
                <a16:creationId xmlns:a16="http://schemas.microsoft.com/office/drawing/2014/main" id="{36861868-1379-9185-F07F-BF9D925D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435344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An Apple - Clipart World">
            <a:extLst>
              <a:ext uri="{FF2B5EF4-FFF2-40B4-BE49-F238E27FC236}">
                <a16:creationId xmlns:a16="http://schemas.microsoft.com/office/drawing/2014/main" id="{069853C0-635A-AD75-C6A4-BE81BFD3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435345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An Apple - Clipart World">
            <a:extLst>
              <a:ext uri="{FF2B5EF4-FFF2-40B4-BE49-F238E27FC236}">
                <a16:creationId xmlns:a16="http://schemas.microsoft.com/office/drawing/2014/main" id="{89819D28-5695-52FB-FDAD-9C697298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435344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An Apple - Clipart World">
            <a:extLst>
              <a:ext uri="{FF2B5EF4-FFF2-40B4-BE49-F238E27FC236}">
                <a16:creationId xmlns:a16="http://schemas.microsoft.com/office/drawing/2014/main" id="{00676478-EDEC-D715-14FD-2178318F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435344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An Apple - Clipart World">
            <a:extLst>
              <a:ext uri="{FF2B5EF4-FFF2-40B4-BE49-F238E27FC236}">
                <a16:creationId xmlns:a16="http://schemas.microsoft.com/office/drawing/2014/main" id="{1546D291-DC8B-CA83-05DE-2D645B5F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4353446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An Apple - Clipart World">
            <a:extLst>
              <a:ext uri="{FF2B5EF4-FFF2-40B4-BE49-F238E27FC236}">
                <a16:creationId xmlns:a16="http://schemas.microsoft.com/office/drawing/2014/main" id="{83D2FD99-B5FF-4160-7C8C-B0C1F0366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4754092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An Apple - Clipart World">
            <a:extLst>
              <a:ext uri="{FF2B5EF4-FFF2-40B4-BE49-F238E27FC236}">
                <a16:creationId xmlns:a16="http://schemas.microsoft.com/office/drawing/2014/main" id="{7418DC4E-2648-8877-3C35-D01F32E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03" y="475409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An Apple - Clipart World">
            <a:extLst>
              <a:ext uri="{FF2B5EF4-FFF2-40B4-BE49-F238E27FC236}">
                <a16:creationId xmlns:a16="http://schemas.microsoft.com/office/drawing/2014/main" id="{81C39F89-A4CA-A76D-8ED8-57505C15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70" y="475409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An Apple - Clipart World">
            <a:extLst>
              <a:ext uri="{FF2B5EF4-FFF2-40B4-BE49-F238E27FC236}">
                <a16:creationId xmlns:a16="http://schemas.microsoft.com/office/drawing/2014/main" id="{797A0FC8-CEB8-6C7A-2531-B4110240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79" y="4754092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An Apple - Clipart World">
            <a:extLst>
              <a:ext uri="{FF2B5EF4-FFF2-40B4-BE49-F238E27FC236}">
                <a16:creationId xmlns:a16="http://schemas.microsoft.com/office/drawing/2014/main" id="{894DBAA1-E3F8-00CD-C3A6-C6523B8F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46" y="475409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An Apple - Clipart World">
            <a:extLst>
              <a:ext uri="{FF2B5EF4-FFF2-40B4-BE49-F238E27FC236}">
                <a16:creationId xmlns:a16="http://schemas.microsoft.com/office/drawing/2014/main" id="{2EEEAA1C-7B14-5784-E501-A2B3246E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60" y="4754090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An Apple - Clipart World">
            <a:extLst>
              <a:ext uri="{FF2B5EF4-FFF2-40B4-BE49-F238E27FC236}">
                <a16:creationId xmlns:a16="http://schemas.microsoft.com/office/drawing/2014/main" id="{91CCCE96-E8F8-2C1A-C384-9AAD82A7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627" y="4754088"/>
            <a:ext cx="232887" cy="2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412FB3C-997E-551F-DDF1-FDFA391D5036}"/>
                  </a:ext>
                </a:extLst>
              </p:cNvPr>
              <p:cNvSpPr/>
              <p:nvPr/>
            </p:nvSpPr>
            <p:spPr>
              <a:xfrm>
                <a:off x="1488694" y="5932141"/>
                <a:ext cx="87477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412FB3C-997E-551F-DDF1-FDFA391D5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694" y="5932141"/>
                <a:ext cx="87477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3777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8836" cy="443174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queries from the Chebyshev density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queries are necessary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-approximation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regression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>
                    <a:solidFill>
                      <a:srgbClr val="7030A0"/>
                    </a:solidFill>
                  </a:rPr>
                  <a:t>Question</a:t>
                </a:r>
                <a:r>
                  <a:rPr lang="en-US" b="0" dirty="0"/>
                  <a:t>: Other loss functions?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7030A0"/>
                    </a:solidFill>
                  </a:rPr>
                  <a:t>Question</a:t>
                </a:r>
                <a:r>
                  <a:rPr lang="en-US" dirty="0"/>
                  <a:t>: Sparse Fourier regression </a:t>
                </a:r>
                <a:r>
                  <a:rPr lang="en-US" dirty="0">
                    <a:solidFill>
                      <a:srgbClr val="0070C0"/>
                    </a:solidFill>
                  </a:rPr>
                  <a:t>[ChenKanePriceSong16, AvronKapralovMuscoMuscoVelingkerZandieh19]</a:t>
                </a:r>
                <a:endParaRPr lang="en-US" dirty="0"/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3D2C151-7B12-1B26-34C9-08297E94C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8836" cy="4431740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794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8BC79F3-0E7B-02E2-F700-EB8FAECC27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725356"/>
              </p:ext>
            </p:extLst>
          </p:nvPr>
        </p:nvGraphicFramePr>
        <p:xfrm>
          <a:off x="666750" y="1465263"/>
          <a:ext cx="108585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858680" imgH="3924360" progId="Paint.Picture">
                  <p:embed/>
                </p:oleObj>
              </mc:Choice>
              <mc:Fallback>
                <p:oleObj name="Bitmap Image" r:id="rId2" imgW="10858680" imgH="3924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50" y="1465263"/>
                        <a:ext cx="108585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9682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157016-3150-422D-BDF4-D46B070C6CAF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386416"/>
                <a:ext cx="9144000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Near-Linear Sample Complexity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8000"/>
                    </a:solidFill>
                  </a:rPr>
                  <a:t>Polynomial Regression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157016-3150-422D-BDF4-D46B070C6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386416"/>
                <a:ext cx="9144000" cy="2387600"/>
              </a:xfrm>
              <a:blipFill>
                <a:blip r:embed="rId2"/>
                <a:stretch>
                  <a:fillRect l="-1800" r="-3467" b="-13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ubtitle 5">
            <a:extLst>
              <a:ext uri="{FF2B5EF4-FFF2-40B4-BE49-F238E27FC236}">
                <a16:creationId xmlns:a16="http://schemas.microsoft.com/office/drawing/2014/main" id="{47DF6A5C-482B-E50D-C6BC-DFC7B0ADC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US" dirty="0"/>
              <a:t>Algorithms and Foundations for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69B92-41E1-2401-0D0E-2A868210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1" y="4185385"/>
            <a:ext cx="7306236" cy="19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566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D44B073-3A34-485A-B2BE-9C1D6430E470}"/>
              </a:ext>
            </a:extLst>
          </p:cNvPr>
          <p:cNvSpPr txBox="1"/>
          <p:nvPr/>
        </p:nvSpPr>
        <p:spPr>
          <a:xfrm>
            <a:off x="4743449" y="1797289"/>
            <a:ext cx="2705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Cameron </a:t>
            </a:r>
            <a:r>
              <a:rPr lang="en-US" sz="2800" dirty="0" err="1"/>
              <a:t>Musco</a:t>
            </a:r>
            <a:endParaRPr lang="en-US" sz="2800" dirty="0"/>
          </a:p>
        </p:txBody>
      </p:sp>
      <p:pic>
        <p:nvPicPr>
          <p:cNvPr id="1026" name="Picture 2" descr="New UMass Amherst Poll Looks at Impact of Trump and Media on ...">
            <a:extLst>
              <a:ext uri="{FF2B5EF4-FFF2-40B4-BE49-F238E27FC236}">
                <a16:creationId xmlns:a16="http://schemas.microsoft.com/office/drawing/2014/main" id="{5482494C-0123-45DF-A611-09BDBABF9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926" y="1438915"/>
            <a:ext cx="2057659" cy="133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DFF40E4-5E93-419E-99E4-ACDC4BB9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27" y="1438915"/>
            <a:ext cx="1097252" cy="1153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283EB-1431-ADCA-A206-4E8CE52DD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27" y="4161657"/>
            <a:ext cx="1103501" cy="114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1E38E2-C75A-BE2E-33D1-76617C86A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936" y="5424127"/>
            <a:ext cx="912684" cy="1273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6FE334-296E-C243-48FE-B23B8A747442}"/>
              </a:ext>
            </a:extLst>
          </p:cNvPr>
          <p:cNvSpPr txBox="1"/>
          <p:nvPr/>
        </p:nvSpPr>
        <p:spPr>
          <a:xfrm>
            <a:off x="4632721" y="4301709"/>
            <a:ext cx="292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David P. Woodruff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6BB5C-F83D-D9C6-096D-A02D56DF1359}"/>
              </a:ext>
            </a:extLst>
          </p:cNvPr>
          <p:cNvSpPr txBox="1"/>
          <p:nvPr/>
        </p:nvSpPr>
        <p:spPr>
          <a:xfrm>
            <a:off x="4932338" y="5760383"/>
            <a:ext cx="292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Samson Zhou</a:t>
            </a:r>
          </a:p>
        </p:txBody>
      </p:sp>
      <p:pic>
        <p:nvPicPr>
          <p:cNvPr id="17" name="Picture 6" descr="Image result for carnegie mellon logo">
            <a:extLst>
              <a:ext uri="{FF2B5EF4-FFF2-40B4-BE49-F238E27FC236}">
                <a16:creationId xmlns:a16="http://schemas.microsoft.com/office/drawing/2014/main" id="{E1417250-6211-4373-E639-6EA6B517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50" y="4161657"/>
            <a:ext cx="1973951" cy="12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carnegie mellon logo">
            <a:extLst>
              <a:ext uri="{FF2B5EF4-FFF2-40B4-BE49-F238E27FC236}">
                <a16:creationId xmlns:a16="http://schemas.microsoft.com/office/drawing/2014/main" id="{EB57B3D1-E5BD-ACF5-4EF1-9AA2FEBC0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51" y="5580337"/>
            <a:ext cx="1973951" cy="12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40FC91D-C147-535D-0606-87F3A1684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27" y="2725951"/>
            <a:ext cx="1181900" cy="1302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3394BE-D29E-81C0-B27B-EA2DB54EE00E}"/>
              </a:ext>
            </a:extLst>
          </p:cNvPr>
          <p:cNvSpPr txBox="1"/>
          <p:nvPr/>
        </p:nvSpPr>
        <p:spPr>
          <a:xfrm>
            <a:off x="4550525" y="3049846"/>
            <a:ext cx="309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Christopher </a:t>
            </a:r>
            <a:r>
              <a:rPr lang="en-US" sz="2800" dirty="0" err="1"/>
              <a:t>Musco</a:t>
            </a:r>
            <a:endParaRPr lang="en-US" sz="2800" dirty="0"/>
          </a:p>
        </p:txBody>
      </p:sp>
      <p:pic>
        <p:nvPicPr>
          <p:cNvPr id="23" name="Picture 2" descr="NYU Logo [New York University - nyu.edu] Download Vector ...">
            <a:extLst>
              <a:ext uri="{FF2B5EF4-FFF2-40B4-BE49-F238E27FC236}">
                <a16:creationId xmlns:a16="http://schemas.microsoft.com/office/drawing/2014/main" id="{19F2D917-C1C5-3492-7E4C-48AF773D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070" y="2832847"/>
            <a:ext cx="1167558" cy="1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F23D5C-BDCD-39EC-6CF0-DACDB3C45B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02" y="82588"/>
            <a:ext cx="1181901" cy="12963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82A94F-A471-576E-598C-D4F927BA6FEB}"/>
              </a:ext>
            </a:extLst>
          </p:cNvPr>
          <p:cNvSpPr txBox="1"/>
          <p:nvPr/>
        </p:nvSpPr>
        <p:spPr>
          <a:xfrm>
            <a:off x="4688083" y="544732"/>
            <a:ext cx="281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Raphael A. Meyer</a:t>
            </a:r>
          </a:p>
        </p:txBody>
      </p:sp>
      <p:pic>
        <p:nvPicPr>
          <p:cNvPr id="25" name="Picture 2" descr="NYU Logo [New York University - nyu.edu] Download Vector ...">
            <a:extLst>
              <a:ext uri="{FF2B5EF4-FFF2-40B4-BE49-F238E27FC236}">
                <a16:creationId xmlns:a16="http://schemas.microsoft.com/office/drawing/2014/main" id="{59533628-92B7-E3FD-9E5F-DC6C1DAC8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40" y="211428"/>
            <a:ext cx="1167558" cy="1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3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Polynomial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6355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recover the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For a degree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must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samples to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63551"/>
              </a:xfrm>
              <a:blipFill>
                <a:blip r:embed="rId2"/>
                <a:stretch>
                  <a:fillRect l="-1043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559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Polynomial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4070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407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8610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2653</Words>
  <Application>Microsoft Office PowerPoint</Application>
  <PresentationFormat>Widescreen</PresentationFormat>
  <Paragraphs>498</Paragraphs>
  <Slides>73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Comic Sans MS</vt:lpstr>
      <vt:lpstr>Wingdings</vt:lpstr>
      <vt:lpstr>Office Theme</vt:lpstr>
      <vt:lpstr>Bitmap Image</vt:lpstr>
      <vt:lpstr>Near-Linear Sample Complexity for L_p  Polynomial Regression</vt:lpstr>
      <vt:lpstr>Over 50% People CAN’T Solve This!!</vt:lpstr>
      <vt:lpstr>Over 50% People CAN’T Solve This!!</vt:lpstr>
      <vt:lpstr>Over 50% People CAN’T Solve This!!</vt:lpstr>
      <vt:lpstr>Over 50% People CAN’T Solve This!!</vt:lpstr>
      <vt:lpstr>Over 50% People CAN’T Solve This!!</vt:lpstr>
      <vt:lpstr>Over 50% People CAN’T Solve This!!</vt:lpstr>
      <vt:lpstr>Polynomial Fitting</vt:lpstr>
      <vt:lpstr>Polynomial Fitting</vt:lpstr>
      <vt:lpstr>Polynomial Fitting</vt:lpstr>
      <vt:lpstr>Polynomial Regression</vt:lpstr>
      <vt:lpstr>Polynomial Regression</vt:lpstr>
      <vt:lpstr>Polynomial Regression</vt:lpstr>
      <vt:lpstr>Sample Complexity</vt:lpstr>
      <vt:lpstr>Deterministic Algorithms Do Not Work</vt:lpstr>
      <vt:lpstr>Deterministic Algorithms Do Not Work</vt:lpstr>
      <vt:lpstr>Previous Work for L_2 Regression </vt:lpstr>
      <vt:lpstr>Previous Work for L_∞ Regression </vt:lpstr>
      <vt:lpstr>PowerPoint Presentation</vt:lpstr>
      <vt:lpstr>Our Results (I)</vt:lpstr>
      <vt:lpstr>Our Results (II)</vt:lpstr>
      <vt:lpstr>PowerPoint Presentation</vt:lpstr>
      <vt:lpstr>Algorithm</vt:lpstr>
      <vt:lpstr>Format</vt:lpstr>
      <vt:lpstr>Subspace Embedding</vt:lpstr>
      <vt:lpstr>Subspace Embedding</vt:lpstr>
      <vt:lpstr>Leverage Scores</vt:lpstr>
      <vt:lpstr>Leverage Scores</vt:lpstr>
      <vt:lpstr>Leverage Scores</vt:lpstr>
      <vt:lpstr>Leverage Scores</vt:lpstr>
      <vt:lpstr>Leverage Scores</vt:lpstr>
      <vt:lpstr>Leverage Scores</vt:lpstr>
      <vt:lpstr>Leverage Scores</vt:lpstr>
      <vt:lpstr>Leverage Scores</vt:lpstr>
      <vt:lpstr>Linear Regression</vt:lpstr>
      <vt:lpstr>Linear Regression</vt:lpstr>
      <vt:lpstr>Linear Regression</vt:lpstr>
      <vt:lpstr>Linear Regression to Polynomial Regression</vt:lpstr>
      <vt:lpstr>Linear Regression to Polynomial Regression</vt:lpstr>
      <vt:lpstr>L_2 Polynomial Regression</vt:lpstr>
      <vt:lpstr>Toward General p</vt:lpstr>
      <vt:lpstr>L_p Sensitivities</vt:lpstr>
      <vt:lpstr>L_p Sensitivities</vt:lpstr>
      <vt:lpstr>Upper Bound for L_p Sensitivities</vt:lpstr>
      <vt:lpstr>Upper Bound for L_p Sensitivities</vt:lpstr>
      <vt:lpstr>L_p Sensitivities</vt:lpstr>
      <vt:lpstr>L_p Sensitivities</vt:lpstr>
      <vt:lpstr>Format</vt:lpstr>
      <vt:lpstr>L_p Sensitivities</vt:lpstr>
      <vt:lpstr>L_p Lewis Weights</vt:lpstr>
      <vt:lpstr>Properties L_p Lewis Weights</vt:lpstr>
      <vt:lpstr>L_1 Lewis Weight Fixed Point Ratio</vt:lpstr>
      <vt:lpstr>PowerPoint Presentation</vt:lpstr>
      <vt:lpstr>L_1 Lewis Weight Fixed Point Ratio</vt:lpstr>
      <vt:lpstr>L_1 Lewis Weight Fixed Point Ratio</vt:lpstr>
      <vt:lpstr>PowerPoint Presentation</vt:lpstr>
      <vt:lpstr>L_p Lewis Weight Fixed Point Ratio</vt:lpstr>
      <vt:lpstr>L_p Lewis Weights Challenges</vt:lpstr>
      <vt:lpstr>Format</vt:lpstr>
      <vt:lpstr>Uniform Sampling</vt:lpstr>
      <vt:lpstr>Uniform Sampling</vt:lpstr>
      <vt:lpstr>Uniform Sampling Preserves Fixed Point Ratio</vt:lpstr>
      <vt:lpstr>PowerPoint Presentation</vt:lpstr>
      <vt:lpstr>(Simplified) Algorithm</vt:lpstr>
      <vt:lpstr>Challenges for p&gt;2 </vt:lpstr>
      <vt:lpstr>L_p Regression for p&gt;2 </vt:lpstr>
      <vt:lpstr>(Simplified) Algorithm for p&gt;2 </vt:lpstr>
      <vt:lpstr>Lower Bound</vt:lpstr>
      <vt:lpstr>Summary</vt:lpstr>
      <vt:lpstr>Summary</vt:lpstr>
      <vt:lpstr>PowerPoint Presentation</vt:lpstr>
      <vt:lpstr>Near-Linear Sample Complexity for L_p  Polynomial Regression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Samson Zhou</dc:creator>
  <cp:lastModifiedBy>Samson Zhou</cp:lastModifiedBy>
  <cp:revision>62</cp:revision>
  <dcterms:created xsi:type="dcterms:W3CDTF">2022-06-01T04:58:50Z</dcterms:created>
  <dcterms:modified xsi:type="dcterms:W3CDTF">2023-05-10T19:03:14Z</dcterms:modified>
</cp:coreProperties>
</file>